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76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2" r:id="rId61"/>
    <p:sldId id="313" r:id="rId62"/>
    <p:sldId id="314" r:id="rId63"/>
    <p:sldId id="315" r:id="rId64"/>
    <p:sldId id="316" r:id="rId65"/>
    <p:sldId id="317" r:id="rId66"/>
    <p:sldId id="318" r:id="rId67"/>
    <p:sldId id="319" r:id="rId68"/>
    <p:sldId id="320" r:id="rId69"/>
    <p:sldId id="321" r:id="rId70"/>
    <p:sldId id="322" r:id="rId71"/>
    <p:sldId id="323" r:id="rId72"/>
    <p:sldId id="324" r:id="rId73"/>
    <p:sldId id="325" r:id="rId74"/>
    <p:sldId id="326" r:id="rId75"/>
    <p:sldId id="327" r:id="rId76"/>
    <p:sldId id="328" r:id="rId77"/>
    <p:sldId id="329" r:id="rId78"/>
    <p:sldId id="330" r:id="rId79"/>
    <p:sldId id="331" r:id="rId80"/>
  </p:sldIdLst>
  <p:sldSz cy="6858000" cx="12192000"/>
  <p:notesSz cx="6858000" cy="9144000"/>
  <p:embeddedFontLst>
    <p:embeddedFont>
      <p:font typeface="Roboto"/>
      <p:regular r:id="rId81"/>
      <p:bold r:id="rId82"/>
      <p:italic r:id="rId83"/>
      <p:boldItalic r:id="rId8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84" Type="http://schemas.openxmlformats.org/officeDocument/2006/relationships/font" Target="fonts/Roboto-boldItalic.fntdata"/><Relationship Id="rId83" Type="http://schemas.openxmlformats.org/officeDocument/2006/relationships/font" Target="fonts/Roboto-italic.fntdata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80" Type="http://schemas.openxmlformats.org/officeDocument/2006/relationships/slide" Target="slides/slide76.xml"/><Relationship Id="rId82" Type="http://schemas.openxmlformats.org/officeDocument/2006/relationships/font" Target="fonts/Roboto-bold.fntdata"/><Relationship Id="rId81" Type="http://schemas.openxmlformats.org/officeDocument/2006/relationships/font" Target="fonts/Roboto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9" Type="http://schemas.openxmlformats.org/officeDocument/2006/relationships/slide" Target="slides/slide4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73" Type="http://schemas.openxmlformats.org/officeDocument/2006/relationships/slide" Target="slides/slide69.xml"/><Relationship Id="rId72" Type="http://schemas.openxmlformats.org/officeDocument/2006/relationships/slide" Target="slides/slide68.xml"/><Relationship Id="rId31" Type="http://schemas.openxmlformats.org/officeDocument/2006/relationships/slide" Target="slides/slide27.xml"/><Relationship Id="rId75" Type="http://schemas.openxmlformats.org/officeDocument/2006/relationships/slide" Target="slides/slide71.xml"/><Relationship Id="rId30" Type="http://schemas.openxmlformats.org/officeDocument/2006/relationships/slide" Target="slides/slide26.xml"/><Relationship Id="rId74" Type="http://schemas.openxmlformats.org/officeDocument/2006/relationships/slide" Target="slides/slide70.xml"/><Relationship Id="rId33" Type="http://schemas.openxmlformats.org/officeDocument/2006/relationships/slide" Target="slides/slide29.xml"/><Relationship Id="rId77" Type="http://schemas.openxmlformats.org/officeDocument/2006/relationships/slide" Target="slides/slide73.xml"/><Relationship Id="rId32" Type="http://schemas.openxmlformats.org/officeDocument/2006/relationships/slide" Target="slides/slide28.xml"/><Relationship Id="rId76" Type="http://schemas.openxmlformats.org/officeDocument/2006/relationships/slide" Target="slides/slide72.xml"/><Relationship Id="rId35" Type="http://schemas.openxmlformats.org/officeDocument/2006/relationships/slide" Target="slides/slide31.xml"/><Relationship Id="rId79" Type="http://schemas.openxmlformats.org/officeDocument/2006/relationships/slide" Target="slides/slide75.xml"/><Relationship Id="rId34" Type="http://schemas.openxmlformats.org/officeDocument/2006/relationships/slide" Target="slides/slide30.xml"/><Relationship Id="rId78" Type="http://schemas.openxmlformats.org/officeDocument/2006/relationships/slide" Target="slides/slide74.xml"/><Relationship Id="rId71" Type="http://schemas.openxmlformats.org/officeDocument/2006/relationships/slide" Target="slides/slide67.xml"/><Relationship Id="rId70" Type="http://schemas.openxmlformats.org/officeDocument/2006/relationships/slide" Target="slides/slide66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62" Type="http://schemas.openxmlformats.org/officeDocument/2006/relationships/slide" Target="slides/slide58.xml"/><Relationship Id="rId61" Type="http://schemas.openxmlformats.org/officeDocument/2006/relationships/slide" Target="slides/slide57.xml"/><Relationship Id="rId20" Type="http://schemas.openxmlformats.org/officeDocument/2006/relationships/slide" Target="slides/slide16.xml"/><Relationship Id="rId64" Type="http://schemas.openxmlformats.org/officeDocument/2006/relationships/slide" Target="slides/slide60.xml"/><Relationship Id="rId63" Type="http://schemas.openxmlformats.org/officeDocument/2006/relationships/slide" Target="slides/slide59.xml"/><Relationship Id="rId22" Type="http://schemas.openxmlformats.org/officeDocument/2006/relationships/slide" Target="slides/slide18.xml"/><Relationship Id="rId66" Type="http://schemas.openxmlformats.org/officeDocument/2006/relationships/slide" Target="slides/slide62.xml"/><Relationship Id="rId21" Type="http://schemas.openxmlformats.org/officeDocument/2006/relationships/slide" Target="slides/slide17.xml"/><Relationship Id="rId65" Type="http://schemas.openxmlformats.org/officeDocument/2006/relationships/slide" Target="slides/slide61.xml"/><Relationship Id="rId24" Type="http://schemas.openxmlformats.org/officeDocument/2006/relationships/slide" Target="slides/slide20.xml"/><Relationship Id="rId68" Type="http://schemas.openxmlformats.org/officeDocument/2006/relationships/slide" Target="slides/slide64.xml"/><Relationship Id="rId23" Type="http://schemas.openxmlformats.org/officeDocument/2006/relationships/slide" Target="slides/slide19.xml"/><Relationship Id="rId67" Type="http://schemas.openxmlformats.org/officeDocument/2006/relationships/slide" Target="slides/slide63.xml"/><Relationship Id="rId60" Type="http://schemas.openxmlformats.org/officeDocument/2006/relationships/slide" Target="slides/slide56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69" Type="http://schemas.openxmlformats.org/officeDocument/2006/relationships/slide" Target="slides/slide65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11" Type="http://schemas.openxmlformats.org/officeDocument/2006/relationships/slide" Target="slides/slide7.xml"/><Relationship Id="rId55" Type="http://schemas.openxmlformats.org/officeDocument/2006/relationships/slide" Target="slides/slide51.xml"/><Relationship Id="rId10" Type="http://schemas.openxmlformats.org/officeDocument/2006/relationships/slide" Target="slides/slide6.xml"/><Relationship Id="rId54" Type="http://schemas.openxmlformats.org/officeDocument/2006/relationships/slide" Target="slides/slide50.xml"/><Relationship Id="rId13" Type="http://schemas.openxmlformats.org/officeDocument/2006/relationships/slide" Target="slides/slide9.xml"/><Relationship Id="rId57" Type="http://schemas.openxmlformats.org/officeDocument/2006/relationships/slide" Target="slides/slide53.xml"/><Relationship Id="rId12" Type="http://schemas.openxmlformats.org/officeDocument/2006/relationships/slide" Target="slides/slide8.xml"/><Relationship Id="rId56" Type="http://schemas.openxmlformats.org/officeDocument/2006/relationships/slide" Target="slides/slide52.xml"/><Relationship Id="rId15" Type="http://schemas.openxmlformats.org/officeDocument/2006/relationships/slide" Target="slides/slide11.xml"/><Relationship Id="rId59" Type="http://schemas.openxmlformats.org/officeDocument/2006/relationships/slide" Target="slides/slide55.xml"/><Relationship Id="rId14" Type="http://schemas.openxmlformats.org/officeDocument/2006/relationships/slide" Target="slides/slide10.xml"/><Relationship Id="rId58" Type="http://schemas.openxmlformats.org/officeDocument/2006/relationships/slide" Target="slides/slide5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4" name="Google Shape;94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0" name="Google Shape;100;p6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7" name="Google Shape;107;p4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4" name="Google Shape;114;p7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1" name="Google Shape;121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8" name="Google Shape;128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6" name="Google Shape;136;p6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2" name="Google Shape;142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8" name="Google Shape;148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6" name="Google Shape;156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2" name="Google Shape;162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8" name="Google Shape;168;p7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5" name="Google Shape;175;p3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1" name="Google Shape;181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8" name="Google Shape;188;p6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4" name="Google Shape;194;p7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1" name="Google Shape;201;p5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8" name="Google Shape;208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5" name="Google Shape;215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4" name="Google Shape;224;p4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1" name="Google Shape;231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8" name="Google Shape;238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45" name="Google Shape;245;p6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1" name="Google Shape;251;p3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57" name="Google Shape;257;p4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64" name="Google Shape;264;p6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1" name="Google Shape;271;p4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78" name="Google Shape;278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85" name="Google Shape;285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2" name="Google Shape;292;p3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9" name="Google Shape;299;p3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7" name="Google Shape;307;p5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ha67f276c8f003cc_0_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ha67f276c8f003cc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21" name="Google Shape;321;p6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27" name="Google Shape;327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34" name="Google Shape;334;p6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41" name="Google Shape;341;p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48" name="Google Shape;348;p5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55" name="Google Shape;355;p7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62" name="Google Shape;362;p5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69" name="Google Shape;369;p6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76" name="Google Shape;376;p7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83" name="Google Shape;383;p5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91" name="Google Shape;391;p6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98" name="Google Shape;398;p7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04" name="Google Shape;404;p7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10" name="Google Shape;410;p4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17" name="Google Shape;417;p4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24" name="Google Shape;424;p3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30" name="Google Shape;430;p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38" name="Google Shape;438;p2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ha67f276c8f003cc_0_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5" name="Google Shape;445;ha67f276c8f003cc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ha67f276c8f003cc_0_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ha67f276c8f003cc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ha67f276c8f003cc_0_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9" name="Google Shape;459;ha67f276c8f003cc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66" name="Google Shape;466;p7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73" name="Google Shape;473;p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79" name="Google Shape;479;p2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85" name="Google Shape;485;p2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91" name="Google Shape;491;p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497" name="Google Shape;497;p5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04" name="Google Shape;504;p2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11" name="Google Shape;511;p3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19" name="Google Shape;519;p2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26" name="Google Shape;526;p3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33" name="Google Shape;533;p7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ha67f276c8f003cc_0_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0" name="Google Shape;540;ha67f276c8f003cc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47" name="Google Shape;547;p7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55" name="Google Shape;555;p3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ha67f276c8f003cc_0_7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2" name="Google Shape;562;ha67f276c8f003cc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70" name="Google Shape;570;p3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ha67f276c8f003cc_0_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7" name="Google Shape;577;ha67f276c8f003cc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84" name="Google Shape;584;p5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91" name="Google Shape;591;p3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97" name="Google Shape;597;p8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2pPr>
            <a:lvl3pPr lvl="2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idx="10" type="dt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831851" y="1709739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831851" y="4589464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840317" y="36512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840318" y="1681163"/>
            <a:ext cx="5158316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840318" y="2505075"/>
            <a:ext cx="5158316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6172200" y="1681163"/>
            <a:ext cx="518371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6172200" y="2505075"/>
            <a:ext cx="518371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840318" y="457200"/>
            <a:ext cx="393276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5183717" y="987426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840318" y="2057400"/>
            <a:ext cx="393276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1pPr>
            <a:lvl2pPr indent="-228600" lvl="1" marL="914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4pPr>
            <a:lvl5pPr indent="-228600" lvl="4" marL="22860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840318" y="457200"/>
            <a:ext cx="393276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5183717" y="987426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840318" y="2057400"/>
            <a:ext cx="393276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1pPr>
            <a:lvl2pPr indent="-228600" lvl="1" marL="914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2pPr>
            <a:lvl3pPr indent="-228600" lvl="2" marL="1371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3pPr>
            <a:lvl4pPr indent="-228600" lvl="3" marL="1828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4pPr>
            <a:lvl5pPr indent="-228600" lvl="4" marL="22860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3833019" y="-1623217"/>
            <a:ext cx="4525963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7285037" y="1828802"/>
            <a:ext cx="5851525" cy="27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697037" y="-812799"/>
            <a:ext cx="5851525" cy="80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5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6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2.png"/><Relationship Id="rId4" Type="http://schemas.openxmlformats.org/officeDocument/2006/relationships/image" Target="../media/image1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2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1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0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7.png"/><Relationship Id="rId4" Type="http://schemas.openxmlformats.org/officeDocument/2006/relationships/image" Target="../media/image1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9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3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8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8.jp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2.jp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3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1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6.jpg"/><Relationship Id="rId4" Type="http://schemas.openxmlformats.org/officeDocument/2006/relationships/image" Target="../media/image14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0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62.jp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8.jp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6.jp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5.jp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8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24.jp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23.jp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31.jp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40.jp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34.jp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33.jp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44.jp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27.jpg"/><Relationship Id="rId4" Type="http://schemas.openxmlformats.org/officeDocument/2006/relationships/image" Target="../media/image54.jp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48.jp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47.jp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51.jp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64.jp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37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46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49.jp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57.jpg"/><Relationship Id="rId4" Type="http://schemas.openxmlformats.org/officeDocument/2006/relationships/image" Target="../media/image39.jp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59.jp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45.jp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42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65.jp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53.jpg"/><Relationship Id="rId4" Type="http://schemas.openxmlformats.org/officeDocument/2006/relationships/image" Target="../media/image61.jp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55.jp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58.jpg"/><Relationship Id="rId4" Type="http://schemas.openxmlformats.org/officeDocument/2006/relationships/image" Target="../media/image52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56.jp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63.jp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50.jp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5.xml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60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>
            <p:ph type="ctrTitle"/>
          </p:nvPr>
        </p:nvSpPr>
        <p:spPr>
          <a:xfrm>
            <a:off x="965200" y="1974850"/>
            <a:ext cx="10077000" cy="4343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/>
              <a:t>Thank you Veterans of the Concordia R-II students and staff. </a:t>
            </a:r>
            <a:endParaRPr sz="8000"/>
          </a:p>
        </p:txBody>
      </p:sp>
      <p:sp>
        <p:nvSpPr>
          <p:cNvPr id="85" name="Google Shape;85;p13"/>
          <p:cNvSpPr txBox="1"/>
          <p:nvPr/>
        </p:nvSpPr>
        <p:spPr>
          <a:xfrm>
            <a:off x="0" y="6504000"/>
            <a:ext cx="88446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i="1" lang="en-US" spc="150" sz="11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Music in the background from https://www.FesliyanStudios.com</a:t>
            </a:r>
            <a:r>
              <a:rPr lang="en-US" sz="1100">
                <a:solidFill>
                  <a:schemeClr val="dk1"/>
                </a:solidFill>
              </a:rPr>
              <a:t>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/>
          <p:nvPr>
            <p:ph type="title"/>
          </p:nvPr>
        </p:nvSpPr>
        <p:spPr>
          <a:xfrm>
            <a:off x="609600" y="1656963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/>
              <a:t>Dave Adams</a:t>
            </a:r>
            <a:endParaRPr sz="8000"/>
          </a:p>
        </p:txBody>
      </p:sp>
      <p:sp>
        <p:nvSpPr>
          <p:cNvPr id="91" name="Google Shape;91;p14"/>
          <p:cNvSpPr txBox="1"/>
          <p:nvPr>
            <p:ph idx="1" type="body"/>
          </p:nvPr>
        </p:nvSpPr>
        <p:spPr>
          <a:xfrm>
            <a:off x="0" y="3386675"/>
            <a:ext cx="12192000" cy="367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Rank: Master Sergeant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Years of Service: 26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Deployments: Desert Storm 3 times, Kuwait twice, and Saudi Arabia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Related to Maddison and Kaylee Hall (CHS)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/>
          <p:nvPr>
            <p:ph type="title"/>
          </p:nvPr>
        </p:nvSpPr>
        <p:spPr>
          <a:xfrm>
            <a:off x="609600" y="1824388"/>
            <a:ext cx="10972800" cy="8995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/>
              <a:t>Roger Anderson</a:t>
            </a:r>
            <a:endParaRPr sz="8000"/>
          </a:p>
        </p:txBody>
      </p:sp>
      <p:sp>
        <p:nvSpPr>
          <p:cNvPr id="97" name="Google Shape;97;p15"/>
          <p:cNvSpPr txBox="1"/>
          <p:nvPr>
            <p:ph idx="1" type="body"/>
          </p:nvPr>
        </p:nvSpPr>
        <p:spPr>
          <a:xfrm>
            <a:off x="391886" y="3257732"/>
            <a:ext cx="10972800" cy="43005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Rank: E-5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Years of Service: 4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Deployments: Vietnam (1970-1971)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Military Service: Served in Vietnam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Related to Jayden (CES student)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/>
          <p:nvPr>
            <p:ph type="title"/>
          </p:nvPr>
        </p:nvSpPr>
        <p:spPr>
          <a:xfrm>
            <a:off x="-803857" y="1837815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/>
              <a:t>Steven Anderson</a:t>
            </a:r>
            <a:endParaRPr sz="8000"/>
          </a:p>
        </p:txBody>
      </p:sp>
      <p:sp>
        <p:nvSpPr>
          <p:cNvPr id="103" name="Google Shape;103;p16"/>
          <p:cNvSpPr txBox="1"/>
          <p:nvPr>
            <p:ph idx="1" type="body"/>
          </p:nvPr>
        </p:nvSpPr>
        <p:spPr>
          <a:xfrm>
            <a:off x="0" y="3067315"/>
            <a:ext cx="12192000" cy="3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Rank: Colonel, USAF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29 years of service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Deployments: Operations Northern Watch, Southern Watch, Iraqi Freedom, Enduring Freedom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Military service: Commander of the 688th Cyberspace Wing, TX (final duty before retiring) after many other assignments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Great Uncle to CES student Bennett Werths</a:t>
            </a:r>
            <a:endParaRPr/>
          </a:p>
        </p:txBody>
      </p:sp>
      <p:pic>
        <p:nvPicPr>
          <p:cNvPr id="104" name="Google Shape;104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20953" y="172928"/>
            <a:ext cx="2962950" cy="3712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 txBox="1"/>
          <p:nvPr>
            <p:ph type="title"/>
          </p:nvPr>
        </p:nvSpPr>
        <p:spPr>
          <a:xfrm>
            <a:off x="-539932" y="1355271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/>
              <a:t>Lloyd Beissenherz</a:t>
            </a:r>
            <a:endParaRPr sz="8000"/>
          </a:p>
        </p:txBody>
      </p:sp>
      <p:sp>
        <p:nvSpPr>
          <p:cNvPr id="110" name="Google Shape;110;p17"/>
          <p:cNvSpPr txBox="1"/>
          <p:nvPr>
            <p:ph idx="1" type="body"/>
          </p:nvPr>
        </p:nvSpPr>
        <p:spPr>
          <a:xfrm>
            <a:off x="0" y="2573520"/>
            <a:ext cx="12192000" cy="43953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Rank: Master Sergeant, US Army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Years of Service: 1941-1945, World War II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Deployments: Normandy, Northern France, Germany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Military service: Investigator for the Counter Intelligence Corps; BAR Marksman &amp; Pistol Marksman; awarded 3 Bronze Stars &amp; Good Conduct Medal, among others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Great-Grandfather of CHS students Eli &amp; Eden Beissenherz </a:t>
            </a:r>
            <a:endParaRPr/>
          </a:p>
        </p:txBody>
      </p:sp>
      <p:pic>
        <p:nvPicPr>
          <p:cNvPr id="111" name="Google Shape;111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568576" y="207350"/>
            <a:ext cx="2491625" cy="3438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"/>
          <p:cNvSpPr txBox="1"/>
          <p:nvPr>
            <p:ph type="title"/>
          </p:nvPr>
        </p:nvSpPr>
        <p:spPr>
          <a:xfrm>
            <a:off x="-671450" y="1766975"/>
            <a:ext cx="10972800" cy="107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7800"/>
              <a:t>Shawn Blemings, Jr.</a:t>
            </a:r>
            <a:endParaRPr sz="7800"/>
          </a:p>
        </p:txBody>
      </p:sp>
      <p:sp>
        <p:nvSpPr>
          <p:cNvPr id="117" name="Google Shape;117;p18"/>
          <p:cNvSpPr txBox="1"/>
          <p:nvPr>
            <p:ph idx="1" type="body"/>
          </p:nvPr>
        </p:nvSpPr>
        <p:spPr>
          <a:xfrm>
            <a:off x="195993" y="3327208"/>
            <a:ext cx="11847900" cy="43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Rank:  E-5</a:t>
            </a:r>
            <a:endParaRPr/>
          </a:p>
          <a:p>
            <a:pPr indent="-400050" lvl="0" marL="400050" rtl="0" algn="l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Years of service:  6 </a:t>
            </a:r>
            <a:endParaRPr/>
          </a:p>
          <a:p>
            <a:pPr indent="-342900" lvl="0" marL="3429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Military Service:  Civil Engineer electrician in the Air Force, stationed at Whiteman Air Force Base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Father to CHS student Kaydin Blemings</a:t>
            </a:r>
            <a:endParaRPr/>
          </a:p>
        </p:txBody>
      </p:sp>
      <p:pic>
        <p:nvPicPr>
          <p:cNvPr id="118" name="Google Shape;118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78900" y="0"/>
            <a:ext cx="2819124" cy="37588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9"/>
          <p:cNvSpPr txBox="1"/>
          <p:nvPr>
            <p:ph type="title"/>
          </p:nvPr>
        </p:nvSpPr>
        <p:spPr>
          <a:xfrm>
            <a:off x="0" y="1358854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/>
              <a:t>William Boles</a:t>
            </a:r>
            <a:endParaRPr sz="8000"/>
          </a:p>
        </p:txBody>
      </p:sp>
      <p:sp>
        <p:nvSpPr>
          <p:cNvPr id="124" name="Google Shape;124;p19"/>
          <p:cNvSpPr txBox="1"/>
          <p:nvPr>
            <p:ph idx="1" type="body"/>
          </p:nvPr>
        </p:nvSpPr>
        <p:spPr>
          <a:xfrm>
            <a:off x="0" y="2332037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Rank: 2311 (ammunition technician)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Years of Service: 5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Deployments: William was decorated with a meritorious unit commendation, and a second award expert on the rifle range. William was in the Marine Corps and was stationed at Camp Lejeune 2</a:t>
            </a:r>
            <a:r>
              <a:rPr baseline="30000" lang="en-US"/>
              <a:t>nd</a:t>
            </a:r>
            <a:r>
              <a:rPr lang="en-US"/>
              <a:t> Supply battalion 2</a:t>
            </a:r>
            <a:r>
              <a:rPr baseline="30000" lang="en-US"/>
              <a:t>nd</a:t>
            </a:r>
            <a:r>
              <a:rPr lang="en-US"/>
              <a:t> forward service support group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Related to Lilliana (CES) and Kollen Akau (CHS)</a:t>
            </a:r>
            <a:endParaRPr/>
          </a:p>
        </p:txBody>
      </p:sp>
      <p:pic>
        <p:nvPicPr>
          <p:cNvPr id="125" name="Google Shape;125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64387" y="-1"/>
            <a:ext cx="2727613" cy="33458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0"/>
          <p:cNvSpPr txBox="1"/>
          <p:nvPr>
            <p:ph type="title"/>
          </p:nvPr>
        </p:nvSpPr>
        <p:spPr>
          <a:xfrm>
            <a:off x="0" y="140908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7800"/>
              <a:t>August Ed Borgstadt</a:t>
            </a:r>
            <a:endParaRPr sz="7800"/>
          </a:p>
        </p:txBody>
      </p:sp>
      <p:sp>
        <p:nvSpPr>
          <p:cNvPr id="131" name="Google Shape;131;p20"/>
          <p:cNvSpPr txBox="1"/>
          <p:nvPr>
            <p:ph idx="1" type="body"/>
          </p:nvPr>
        </p:nvSpPr>
        <p:spPr>
          <a:xfrm>
            <a:off x="0" y="2689412"/>
            <a:ext cx="12192000" cy="4168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/>
              <a:t>Rank: E8 Master sergeant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/>
              <a:t>Deployments: Germany 2001, Iraq 2004, Afghanistan 2013.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en-US" sz="2000"/>
              <a:t>Military service: Marine Corps 1984-1989, Active 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/>
              <a:t>	Duty National Guardsmen 1989-present. Positions held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/>
              <a:t>	are crew chief on A-4M, OH-58, AH-1, UG-1, AH-64,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/>
              <a:t>	UH-60 aircrafts, Platoon Sergeant, Current Operation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/>
              <a:t>	NCOIC for Blackhawk Helicopter Battalion. Awards are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/>
              <a:t>	Bronze Star, Air Medal, 9 Army Commendations 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/>
              <a:t>	Medals, 4 Army Achievement Medals, Combat Action </a:t>
            </a:r>
            <a:endParaRPr sz="2000"/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en-US" sz="2000"/>
              <a:t>	Badge, and numerous lesser awards.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/>
              <a:t>Grandpa to Lincoln (CES) &amp; Hallie (CHS) Borgstadt </a:t>
            </a:r>
            <a:endParaRPr sz="2000"/>
          </a:p>
        </p:txBody>
      </p:sp>
      <p:pic>
        <p:nvPicPr>
          <p:cNvPr id="132" name="Google Shape;132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95772" y="0"/>
            <a:ext cx="2796227" cy="33259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37176" y="3597368"/>
            <a:ext cx="3854824" cy="32606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1"/>
          <p:cNvSpPr txBox="1"/>
          <p:nvPr>
            <p:ph type="title"/>
          </p:nvPr>
        </p:nvSpPr>
        <p:spPr>
          <a:xfrm>
            <a:off x="609598" y="1574205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/>
              <a:t>Jacob Borgstadt</a:t>
            </a:r>
            <a:endParaRPr sz="8000"/>
          </a:p>
        </p:txBody>
      </p:sp>
      <p:sp>
        <p:nvSpPr>
          <p:cNvPr id="139" name="Google Shape;139;p21"/>
          <p:cNvSpPr txBox="1"/>
          <p:nvPr>
            <p:ph idx="1" type="body"/>
          </p:nvPr>
        </p:nvSpPr>
        <p:spPr>
          <a:xfrm>
            <a:off x="172043" y="2579858"/>
            <a:ext cx="11847900" cy="43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Rank:  SFC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17 years of service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Deployments:  OEF (2013-2014) Afghanistan; OIR (2018-2019) Iraq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Military service: Worked at various bases on Apache &amp; Blackhawk helicopter repairs; currently serving as Platoon Sergeant with Bco 1-135th Assault Helicopter Battalion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Father to CHS/CES students Hallie &amp; Lincoln Borgstadt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2"/>
          <p:cNvSpPr txBox="1"/>
          <p:nvPr>
            <p:ph type="title"/>
          </p:nvPr>
        </p:nvSpPr>
        <p:spPr>
          <a:xfrm>
            <a:off x="609600" y="1805992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/>
              <a:t>James Borgstadt</a:t>
            </a:r>
            <a:endParaRPr sz="8000"/>
          </a:p>
        </p:txBody>
      </p:sp>
      <p:sp>
        <p:nvSpPr>
          <p:cNvPr id="145" name="Google Shape;145;p22"/>
          <p:cNvSpPr txBox="1"/>
          <p:nvPr>
            <p:ph idx="1" type="body"/>
          </p:nvPr>
        </p:nvSpPr>
        <p:spPr>
          <a:xfrm>
            <a:off x="0" y="3807050"/>
            <a:ext cx="12192000" cy="37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Rank: Sergeant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Years of Service: 15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Deployments: Desert Storm, Germany, Honduras, Kuwait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Related to Kaylee and Maddison Hall (CHS)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3"/>
          <p:cNvSpPr txBox="1"/>
          <p:nvPr>
            <p:ph type="title"/>
          </p:nvPr>
        </p:nvSpPr>
        <p:spPr>
          <a:xfrm>
            <a:off x="-653143" y="1437682"/>
            <a:ext cx="12192000" cy="153520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/>
              <a:t>Robert Boye</a:t>
            </a:r>
            <a:br>
              <a:rPr lang="en-US" sz="8000"/>
            </a:br>
            <a:r>
              <a:rPr lang="en-US"/>
              <a:t> Air Force – MSgt (retired)</a:t>
            </a:r>
            <a:endParaRPr/>
          </a:p>
        </p:txBody>
      </p:sp>
      <p:sp>
        <p:nvSpPr>
          <p:cNvPr id="151" name="Google Shape;151;p23"/>
          <p:cNvSpPr txBox="1"/>
          <p:nvPr>
            <p:ph idx="1" type="body"/>
          </p:nvPr>
        </p:nvSpPr>
        <p:spPr>
          <a:xfrm>
            <a:off x="0" y="3136900"/>
            <a:ext cx="12192000" cy="37210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/>
              <a:t>Years of service: 26 Deployments – Al-Jaber Air Base, Kuwait – 1998; Incirlik Air Base, Turkey – 2000; Bagram AFB, Afghanistan – 2002; Suda Bay Crete: 2003; Bagram AFB, Afghanistan – 2006; Kandahar Afghanistan – 2011 &amp; 2012 and numerous others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/>
              <a:t>Military service: Joined Air Force in 1988, became a crew chief on the A-10 Warthog. Traveled the world for different operations to help fight terror groups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/>
              <a:t>Father of CHS student Brooke Boye (CHS)</a:t>
            </a:r>
            <a:endParaRPr sz="2800"/>
          </a:p>
        </p:txBody>
      </p:sp>
      <p:pic>
        <p:nvPicPr>
          <p:cNvPr id="152" name="Google Shape;152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29735" y="6601946"/>
            <a:ext cx="3267739" cy="2560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443968" y="0"/>
            <a:ext cx="2748032" cy="3136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4"/>
          <p:cNvSpPr txBox="1"/>
          <p:nvPr>
            <p:ph type="title"/>
          </p:nvPr>
        </p:nvSpPr>
        <p:spPr>
          <a:xfrm>
            <a:off x="609600" y="1900237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/>
              <a:t>Ben Bronkema</a:t>
            </a:r>
            <a:br>
              <a:rPr lang="en-US" sz="8000"/>
            </a:br>
            <a:r>
              <a:rPr lang="en-US"/>
              <a:t>Army - Major</a:t>
            </a:r>
            <a:endParaRPr/>
          </a:p>
        </p:txBody>
      </p:sp>
      <p:sp>
        <p:nvSpPr>
          <p:cNvPr id="159" name="Google Shape;159;p24"/>
          <p:cNvSpPr txBox="1"/>
          <p:nvPr>
            <p:ph idx="1" type="body"/>
          </p:nvPr>
        </p:nvSpPr>
        <p:spPr>
          <a:xfrm>
            <a:off x="0" y="3733800"/>
            <a:ext cx="12192000" cy="31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Years of service: 17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Deployments: 4 deployments to Afghanistan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Related to CHS students Micah and Gaige Neal (CHS)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5"/>
          <p:cNvSpPr txBox="1"/>
          <p:nvPr>
            <p:ph type="title"/>
          </p:nvPr>
        </p:nvSpPr>
        <p:spPr>
          <a:xfrm>
            <a:off x="609600" y="1887537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/>
              <a:t>Shane Bryant</a:t>
            </a:r>
            <a:br>
              <a:rPr lang="en-US" sz="8000"/>
            </a:br>
            <a:r>
              <a:rPr lang="en-US"/>
              <a:t> Marine Corps, Cpl</a:t>
            </a:r>
            <a:endParaRPr/>
          </a:p>
        </p:txBody>
      </p:sp>
      <p:sp>
        <p:nvSpPr>
          <p:cNvPr id="165" name="Google Shape;165;p25"/>
          <p:cNvSpPr txBox="1"/>
          <p:nvPr>
            <p:ph idx="1" type="body"/>
          </p:nvPr>
        </p:nvSpPr>
        <p:spPr>
          <a:xfrm>
            <a:off x="0" y="3810000"/>
            <a:ext cx="11582400" cy="30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Years of service: 4 years, 9 months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Deployments: Japan, China, South Korea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Military service: 0341 Infantry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Uncle of Cheyenne Estes (CES)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6"/>
          <p:cNvSpPr txBox="1"/>
          <p:nvPr>
            <p:ph type="title"/>
          </p:nvPr>
        </p:nvSpPr>
        <p:spPr>
          <a:xfrm>
            <a:off x="-598732" y="115894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/>
              <a:t>Julio F. Colón “Chico”</a:t>
            </a:r>
            <a:endParaRPr sz="8000"/>
          </a:p>
        </p:txBody>
      </p:sp>
      <p:sp>
        <p:nvSpPr>
          <p:cNvPr id="171" name="Google Shape;171;p26"/>
          <p:cNvSpPr txBox="1"/>
          <p:nvPr>
            <p:ph idx="1" type="body"/>
          </p:nvPr>
        </p:nvSpPr>
        <p:spPr>
          <a:xfrm>
            <a:off x="130325" y="2733565"/>
            <a:ext cx="12192000" cy="3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Rank: Master Sergeant, US Air Force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Years of service:  1957-1977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Deployments: Greenland, Panama Canal Zone, Thailand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Military service: He served stateside in Waco, TX; Alamogordo, NM; Selma, AL; and Belton, MO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Great-Grandpa to CES students Seattle &amp; Shepherd Davis; Grandpa to CES teacher Tauri Davis</a:t>
            </a:r>
            <a:endParaRPr/>
          </a:p>
        </p:txBody>
      </p:sp>
      <p:pic>
        <p:nvPicPr>
          <p:cNvPr id="172" name="Google Shape;172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39050" y="0"/>
            <a:ext cx="2683274" cy="3985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7"/>
          <p:cNvSpPr txBox="1"/>
          <p:nvPr>
            <p:ph type="title"/>
          </p:nvPr>
        </p:nvSpPr>
        <p:spPr>
          <a:xfrm>
            <a:off x="609600" y="166932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/>
              <a:t>George Cook</a:t>
            </a:r>
            <a:endParaRPr sz="8000"/>
          </a:p>
        </p:txBody>
      </p:sp>
      <p:sp>
        <p:nvSpPr>
          <p:cNvPr id="178" name="Google Shape;178;p27"/>
          <p:cNvSpPr txBox="1"/>
          <p:nvPr>
            <p:ph idx="1" type="body"/>
          </p:nvPr>
        </p:nvSpPr>
        <p:spPr>
          <a:xfrm>
            <a:off x="88900" y="3187701"/>
            <a:ext cx="11493500" cy="36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Rank: Sergeant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Years of Service: 6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Deployments: Afghanistan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United State Marine Corps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Duty Station:  Camp Lejeune and Okinawa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Uncle to Charlie</a:t>
            </a:r>
            <a:r>
              <a:rPr lang="en-US"/>
              <a:t> (CES)</a:t>
            </a:r>
            <a:r>
              <a:rPr lang="en-US"/>
              <a:t>, McKenna and Carter Cook (CHS)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8"/>
          <p:cNvSpPr txBox="1"/>
          <p:nvPr>
            <p:ph type="title"/>
          </p:nvPr>
        </p:nvSpPr>
        <p:spPr>
          <a:xfrm>
            <a:off x="546100" y="1670630"/>
            <a:ext cx="10972800" cy="7377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/>
              <a:t>Clarence Creason</a:t>
            </a:r>
            <a:endParaRPr sz="8000"/>
          </a:p>
        </p:txBody>
      </p:sp>
      <p:sp>
        <p:nvSpPr>
          <p:cNvPr id="184" name="Google Shape;184;p28"/>
          <p:cNvSpPr txBox="1"/>
          <p:nvPr>
            <p:ph idx="1" type="body"/>
          </p:nvPr>
        </p:nvSpPr>
        <p:spPr>
          <a:xfrm>
            <a:off x="0" y="2870200"/>
            <a:ext cx="12065000" cy="38736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Rank: Private 3</a:t>
            </a:r>
            <a:r>
              <a:rPr baseline="30000" lang="en-US"/>
              <a:t>rd</a:t>
            </a:r>
            <a:r>
              <a:rPr lang="en-US"/>
              <a:t> Class Airman	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Years of Service: 8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Deployments: Korea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Military Service: In the Army from 1949-1950 where he received a service medal and a bronze star. He joined the Air Force in 1955 and then went into the reserves until 1965.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Related to CHS students Hunter Haley</a:t>
            </a:r>
            <a:endParaRPr/>
          </a:p>
        </p:txBody>
      </p:sp>
      <p:pic>
        <p:nvPicPr>
          <p:cNvPr id="185" name="Google Shape;185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67825" y="0"/>
            <a:ext cx="2924175" cy="3898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9"/>
          <p:cNvSpPr txBox="1"/>
          <p:nvPr>
            <p:ph type="title"/>
          </p:nvPr>
        </p:nvSpPr>
        <p:spPr>
          <a:xfrm>
            <a:off x="633548" y="1747155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/>
              <a:t>William Crowell</a:t>
            </a:r>
            <a:endParaRPr sz="8000"/>
          </a:p>
        </p:txBody>
      </p:sp>
      <p:sp>
        <p:nvSpPr>
          <p:cNvPr id="191" name="Google Shape;191;p29"/>
          <p:cNvSpPr txBox="1"/>
          <p:nvPr>
            <p:ph idx="1" type="body"/>
          </p:nvPr>
        </p:nvSpPr>
        <p:spPr>
          <a:xfrm>
            <a:off x="195993" y="3556908"/>
            <a:ext cx="11847900" cy="43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Rank:  Sgt</a:t>
            </a:r>
            <a:endParaRPr/>
          </a:p>
          <a:p>
            <a:pPr indent="-400050" lvl="0" marL="40005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-US"/>
              <a:t>Years of service:  10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Deployments:  2 years deployed during Operation Iraqi Freedom and 1 year deployed during Operation New Dawn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Father to CHS student Alyssa Cook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0"/>
          <p:cNvSpPr txBox="1"/>
          <p:nvPr>
            <p:ph type="title"/>
          </p:nvPr>
        </p:nvSpPr>
        <p:spPr>
          <a:xfrm>
            <a:off x="-627275" y="1992825"/>
            <a:ext cx="10204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/>
              <a:t>Alan Daly</a:t>
            </a:r>
            <a:endParaRPr sz="8000"/>
          </a:p>
        </p:txBody>
      </p:sp>
      <p:sp>
        <p:nvSpPr>
          <p:cNvPr id="197" name="Google Shape;197;p30"/>
          <p:cNvSpPr txBox="1"/>
          <p:nvPr>
            <p:ph idx="1" type="body"/>
          </p:nvPr>
        </p:nvSpPr>
        <p:spPr>
          <a:xfrm>
            <a:off x="61000" y="3510049"/>
            <a:ext cx="11847900" cy="287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•"/>
            </a:pPr>
            <a:r>
              <a:rPr lang="en-US" sz="3300"/>
              <a:t>Rank:  Technical Sergeant</a:t>
            </a:r>
            <a:endParaRPr sz="3300"/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•"/>
            </a:pPr>
            <a:r>
              <a:rPr lang="en-US" sz="3300"/>
              <a:t>served for 13 years in US Air Force</a:t>
            </a:r>
            <a:endParaRPr sz="3300"/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•"/>
            </a:pPr>
            <a:r>
              <a:rPr lang="en-US" sz="3300"/>
              <a:t>Jobs included: Security Forces, Combat Arms, and Military Training Leader </a:t>
            </a:r>
            <a:endParaRPr sz="3300"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Brother-in-law to Laura Oliveros, CHS staff </a:t>
            </a:r>
            <a:endParaRPr b="1"/>
          </a:p>
        </p:txBody>
      </p:sp>
      <p:pic>
        <p:nvPicPr>
          <p:cNvPr id="198" name="Google Shape;198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91825" y="152400"/>
            <a:ext cx="3747775" cy="4289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1"/>
          <p:cNvSpPr txBox="1"/>
          <p:nvPr>
            <p:ph type="title"/>
          </p:nvPr>
        </p:nvSpPr>
        <p:spPr>
          <a:xfrm>
            <a:off x="-436257" y="174739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/>
              <a:t>Steve Denton</a:t>
            </a:r>
            <a:endParaRPr sz="8000"/>
          </a:p>
        </p:txBody>
      </p:sp>
      <p:sp>
        <p:nvSpPr>
          <p:cNvPr id="204" name="Google Shape;204;p31"/>
          <p:cNvSpPr txBox="1"/>
          <p:nvPr>
            <p:ph idx="1" type="body"/>
          </p:nvPr>
        </p:nvSpPr>
        <p:spPr>
          <a:xfrm>
            <a:off x="0" y="2890400"/>
            <a:ext cx="12192000" cy="415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Rank: 2LT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Years of service:  2019 - present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Military service: 1135th EN CO (Richmond), Engineer Basic Officer Leadership Course (Ft. Leonard Wood), Army Reserve Component Achievement Medal, Military Outstanding Volunteer Service Medal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CHS Physical Education Instructor &amp; head Track &amp; Field Coach</a:t>
            </a:r>
            <a:endParaRPr/>
          </a:p>
        </p:txBody>
      </p:sp>
      <p:pic>
        <p:nvPicPr>
          <p:cNvPr id="205" name="Google Shape;205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82225" y="61050"/>
            <a:ext cx="3053015" cy="3985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2"/>
          <p:cNvSpPr txBox="1"/>
          <p:nvPr>
            <p:ph type="title"/>
          </p:nvPr>
        </p:nvSpPr>
        <p:spPr>
          <a:xfrm>
            <a:off x="-1397726" y="1811056"/>
            <a:ext cx="12192000" cy="148332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/>
              <a:t>Mark A. Donahoo</a:t>
            </a:r>
            <a:br>
              <a:rPr lang="en-US" sz="8000"/>
            </a:br>
            <a:r>
              <a:rPr lang="en-US"/>
              <a:t>USMC - Corporal.</a:t>
            </a:r>
            <a:endParaRPr/>
          </a:p>
        </p:txBody>
      </p:sp>
      <p:sp>
        <p:nvSpPr>
          <p:cNvPr id="211" name="Google Shape;211;p32"/>
          <p:cNvSpPr txBox="1"/>
          <p:nvPr>
            <p:ph idx="1" type="body"/>
          </p:nvPr>
        </p:nvSpPr>
        <p:spPr>
          <a:xfrm>
            <a:off x="0" y="3858623"/>
            <a:ext cx="10972800" cy="337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Years of service: 4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Deployments: Overseas to Okinawa &amp; Philippines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Military service: Artilleryman and Infantry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Related to CHS student Hunter Kearney and Renee Kearney (CES custodian)</a:t>
            </a:r>
            <a:endParaRPr/>
          </a:p>
        </p:txBody>
      </p:sp>
      <p:pic>
        <p:nvPicPr>
          <p:cNvPr id="212" name="Google Shape;212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72575" y="0"/>
            <a:ext cx="3019425" cy="402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3"/>
          <p:cNvSpPr txBox="1"/>
          <p:nvPr>
            <p:ph type="title"/>
          </p:nvPr>
        </p:nvSpPr>
        <p:spPr>
          <a:xfrm>
            <a:off x="295426" y="1496938"/>
            <a:ext cx="10972800" cy="112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/>
              <a:t>Chad Dyke</a:t>
            </a:r>
            <a:endParaRPr/>
          </a:p>
        </p:txBody>
      </p:sp>
      <p:sp>
        <p:nvSpPr>
          <p:cNvPr id="218" name="Google Shape;218;p33"/>
          <p:cNvSpPr txBox="1"/>
          <p:nvPr>
            <p:ph idx="1" type="body"/>
          </p:nvPr>
        </p:nvSpPr>
        <p:spPr>
          <a:xfrm>
            <a:off x="1" y="2626450"/>
            <a:ext cx="12192000" cy="452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/>
              <a:t>Rank:  E-7 Staff Sergeant, US Army</a:t>
            </a:r>
            <a:endParaRPr sz="2400"/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/>
              <a:t>Years of service– 12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/>
              <a:t>Deployments– Trans Americas (Panama) twice Lyons Forces (Germany, Luxembourg, Belgium)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/>
              <a:t>Military service– Started out small vehicle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/>
              <a:t>	and generator mechanic ended as </a:t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/>
              <a:t>	motor pool sergeant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/>
              <a:t>Grandfather to student Owen Reid (CHS);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/>
              <a:t>	 Father to CHS AD Amanda Reid, Great Uncle to CHS </a:t>
            </a:r>
            <a:endParaRPr sz="2400"/>
          </a:p>
          <a:p>
            <a:pPr indent="457200" lvl="0" marL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2400"/>
              <a:t>student Kylie Canaday</a:t>
            </a:r>
            <a:endParaRPr sz="2400"/>
          </a:p>
        </p:txBody>
      </p:sp>
      <p:sp>
        <p:nvSpPr>
          <p:cNvPr id="219" name="Google Shape;219;p33"/>
          <p:cNvSpPr/>
          <p:nvPr/>
        </p:nvSpPr>
        <p:spPr>
          <a:xfrm>
            <a:off x="8939605" y="6615953"/>
            <a:ext cx="3252395" cy="242047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0" name="Google Shape;220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23571" y="148575"/>
            <a:ext cx="2684444" cy="2759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5400000">
            <a:off x="8365300" y="3767175"/>
            <a:ext cx="2996302" cy="31853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4"/>
          <p:cNvSpPr txBox="1"/>
          <p:nvPr>
            <p:ph type="title"/>
          </p:nvPr>
        </p:nvSpPr>
        <p:spPr>
          <a:xfrm>
            <a:off x="-526869" y="1246414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/>
              <a:t>Roy Eckhoff</a:t>
            </a:r>
            <a:endParaRPr sz="8000"/>
          </a:p>
        </p:txBody>
      </p:sp>
      <p:sp>
        <p:nvSpPr>
          <p:cNvPr id="227" name="Google Shape;227;p34"/>
          <p:cNvSpPr txBox="1"/>
          <p:nvPr>
            <p:ph idx="1" type="body"/>
          </p:nvPr>
        </p:nvSpPr>
        <p:spPr>
          <a:xfrm>
            <a:off x="0" y="2389414"/>
            <a:ext cx="12192000" cy="39852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Rank: Petty Officer, 2</a:t>
            </a:r>
            <a:r>
              <a:rPr baseline="30000" lang="en-US"/>
              <a:t>nd</a:t>
            </a:r>
            <a:r>
              <a:rPr lang="en-US"/>
              <a:t> Class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9 years of service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Deployments: 3 Mediterranean Sea Cruises, 1 Pacific Ocean Cruise, Vietnam West-Pac Cruise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Military service: Electronic Technician, worked on navigation and weapons systems, stationed in Florida and California, taught Electronic Theory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Grandfather of CES student Tilly Eckhoff</a:t>
            </a:r>
            <a:endParaRPr/>
          </a:p>
        </p:txBody>
      </p:sp>
      <p:pic>
        <p:nvPicPr>
          <p:cNvPr id="228" name="Google Shape;228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20744" y="67698"/>
            <a:ext cx="2744833" cy="35004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5"/>
          <p:cNvSpPr txBox="1"/>
          <p:nvPr>
            <p:ph type="title"/>
          </p:nvPr>
        </p:nvSpPr>
        <p:spPr>
          <a:xfrm>
            <a:off x="-207264" y="183122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/>
              <a:t>Gerald D. Ellis</a:t>
            </a:r>
            <a:endParaRPr sz="8000"/>
          </a:p>
        </p:txBody>
      </p:sp>
      <p:sp>
        <p:nvSpPr>
          <p:cNvPr id="234" name="Google Shape;234;p35"/>
          <p:cNvSpPr txBox="1"/>
          <p:nvPr>
            <p:ph idx="1" type="body"/>
          </p:nvPr>
        </p:nvSpPr>
        <p:spPr>
          <a:xfrm>
            <a:off x="0" y="3289300"/>
            <a:ext cx="12192000" cy="35167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Rank: E-4 Corporal Army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Years of Service: 4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Deployments: WW2 (Africa; Anzio, Italy)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Military service: Communications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Grandfather to Karen Hemme (former CHS teacher)</a:t>
            </a:r>
            <a:endParaRPr/>
          </a:p>
        </p:txBody>
      </p:sp>
      <p:pic>
        <p:nvPicPr>
          <p:cNvPr id="235" name="Google Shape;235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39072" y="0"/>
            <a:ext cx="2852928" cy="43159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6"/>
          <p:cNvSpPr txBox="1"/>
          <p:nvPr>
            <p:ph type="title"/>
          </p:nvPr>
        </p:nvSpPr>
        <p:spPr>
          <a:xfrm>
            <a:off x="670525" y="1665624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/>
              <a:t>Roger D Ellis</a:t>
            </a:r>
            <a:endParaRPr sz="8000"/>
          </a:p>
        </p:txBody>
      </p:sp>
      <p:sp>
        <p:nvSpPr>
          <p:cNvPr id="241" name="Google Shape;241;p36"/>
          <p:cNvSpPr txBox="1"/>
          <p:nvPr>
            <p:ph idx="1" type="body"/>
          </p:nvPr>
        </p:nvSpPr>
        <p:spPr>
          <a:xfrm>
            <a:off x="44400" y="3415375"/>
            <a:ext cx="12103200" cy="368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Rank: E-7 Sgt. 1</a:t>
            </a:r>
            <a:r>
              <a:rPr baseline="30000" lang="en-US"/>
              <a:t>st</a:t>
            </a:r>
            <a:r>
              <a:rPr lang="en-US"/>
              <a:t> Class in Army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Years of Service: 29 ½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Deployments: Vietnam (July 1970- July 1971)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Military service: Personnel Administration- retired March 1, 1999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Father to Karen Hemme (former CHS teacher)</a:t>
            </a:r>
            <a:endParaRPr/>
          </a:p>
        </p:txBody>
      </p:sp>
      <p:pic>
        <p:nvPicPr>
          <p:cNvPr id="242" name="Google Shape;242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60284" y="0"/>
            <a:ext cx="4242816" cy="2999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7"/>
          <p:cNvSpPr txBox="1"/>
          <p:nvPr>
            <p:ph type="title"/>
          </p:nvPr>
        </p:nvSpPr>
        <p:spPr>
          <a:xfrm>
            <a:off x="633548" y="1747155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/>
              <a:t>John Edward Estes</a:t>
            </a:r>
            <a:endParaRPr sz="8000"/>
          </a:p>
        </p:txBody>
      </p:sp>
      <p:sp>
        <p:nvSpPr>
          <p:cNvPr id="248" name="Google Shape;248;p37"/>
          <p:cNvSpPr txBox="1"/>
          <p:nvPr>
            <p:ph idx="1" type="body"/>
          </p:nvPr>
        </p:nvSpPr>
        <p:spPr>
          <a:xfrm>
            <a:off x="195993" y="3329758"/>
            <a:ext cx="11847900" cy="43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Rank:  Sergeant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4 years of service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Deployments:  Vietnam, Japan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Military service: Stationed in Okinawa, Japan - when the plane stopped to refuel, he was picked to go to Vietnam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Grandfather of CES student Iris Estes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8"/>
          <p:cNvSpPr txBox="1"/>
          <p:nvPr>
            <p:ph type="title"/>
          </p:nvPr>
        </p:nvSpPr>
        <p:spPr>
          <a:xfrm>
            <a:off x="609600" y="166932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/>
              <a:t>Donny Fitzpatrick</a:t>
            </a:r>
            <a:endParaRPr sz="8000"/>
          </a:p>
        </p:txBody>
      </p:sp>
      <p:sp>
        <p:nvSpPr>
          <p:cNvPr id="254" name="Google Shape;254;p38"/>
          <p:cNvSpPr txBox="1"/>
          <p:nvPr>
            <p:ph idx="1" type="body"/>
          </p:nvPr>
        </p:nvSpPr>
        <p:spPr>
          <a:xfrm>
            <a:off x="88900" y="3187701"/>
            <a:ext cx="11493500" cy="36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Rank: Staff Sergeant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Years of Service: 9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Deployments: 4 deployments for a total of 2 years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Worked in special mission security for convoys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Related to CHS and CES students Cash, Cayse, Cheyenne, &amp; Keaghan Fitzpatrick, Kinlee Riley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9"/>
          <p:cNvSpPr txBox="1"/>
          <p:nvPr>
            <p:ph type="title"/>
          </p:nvPr>
        </p:nvSpPr>
        <p:spPr>
          <a:xfrm>
            <a:off x="-892629" y="1420585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/>
              <a:t>Chelsea Frerking</a:t>
            </a:r>
            <a:endParaRPr sz="8000"/>
          </a:p>
        </p:txBody>
      </p:sp>
      <p:sp>
        <p:nvSpPr>
          <p:cNvPr id="260" name="Google Shape;260;p39"/>
          <p:cNvSpPr txBox="1"/>
          <p:nvPr>
            <p:ph idx="1" type="body"/>
          </p:nvPr>
        </p:nvSpPr>
        <p:spPr>
          <a:xfrm>
            <a:off x="0" y="2992300"/>
            <a:ext cx="12192000" cy="46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Rank: Sergeant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5 years of Service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Deployments: Operation Enduring Freedom in Afghanistan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Military service: Served as Field Radio Operator, deployed with Navy Medical Unit when in Afghanistan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Substitute at CHS and Mother of students Bentlee Reed (CHS) and August, Waylon, and Blakley Frerking (CES)</a:t>
            </a:r>
            <a:endParaRPr/>
          </a:p>
        </p:txBody>
      </p:sp>
      <p:pic>
        <p:nvPicPr>
          <p:cNvPr id="261" name="Google Shape;261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89681" y="112802"/>
            <a:ext cx="3190875" cy="4124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0"/>
          <p:cNvSpPr txBox="1"/>
          <p:nvPr>
            <p:ph type="title"/>
          </p:nvPr>
        </p:nvSpPr>
        <p:spPr>
          <a:xfrm>
            <a:off x="-803857" y="1837815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/>
              <a:t>Richard Fricke</a:t>
            </a:r>
            <a:endParaRPr sz="8000"/>
          </a:p>
        </p:txBody>
      </p:sp>
      <p:sp>
        <p:nvSpPr>
          <p:cNvPr id="267" name="Google Shape;267;p40"/>
          <p:cNvSpPr txBox="1"/>
          <p:nvPr>
            <p:ph idx="1" type="body"/>
          </p:nvPr>
        </p:nvSpPr>
        <p:spPr>
          <a:xfrm>
            <a:off x="0" y="3067315"/>
            <a:ext cx="12192000" cy="3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Rank: SP4 E-4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Years of service:  1969-1975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Deployments: Vietnam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Military service: Served in Vietnam, then returned to Fort Riley, KS. Served with B Co. Bn 10th 1st Infantry Div; recipient of many medals (Nat’l Defense Service Medal, Air Medal, etc.)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Grandpa to CES teacher Hannah Bargfrede</a:t>
            </a:r>
            <a:endParaRPr/>
          </a:p>
        </p:txBody>
      </p:sp>
      <p:pic>
        <p:nvPicPr>
          <p:cNvPr id="268" name="Google Shape;268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40400" y="81175"/>
            <a:ext cx="3136400" cy="4540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41"/>
          <p:cNvSpPr txBox="1"/>
          <p:nvPr>
            <p:ph type="title"/>
          </p:nvPr>
        </p:nvSpPr>
        <p:spPr>
          <a:xfrm>
            <a:off x="-396240" y="1603463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/>
              <a:t>Dan Gilio</a:t>
            </a:r>
            <a:endParaRPr sz="8000"/>
          </a:p>
        </p:txBody>
      </p:sp>
      <p:sp>
        <p:nvSpPr>
          <p:cNvPr id="274" name="Google Shape;274;p41"/>
          <p:cNvSpPr txBox="1"/>
          <p:nvPr>
            <p:ph idx="1" type="body"/>
          </p:nvPr>
        </p:nvSpPr>
        <p:spPr>
          <a:xfrm>
            <a:off x="0" y="3226663"/>
            <a:ext cx="12192000" cy="43953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Rank: SSgt/E-5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10 years of Service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Military service: Stationed at Whiteman Air Force Base as Security Police; Served during the Cold War and Desert Shield/Storm; worked on the Rail Garrison Project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Grandfather of students Gabby, Anja, and Danni Oberdorfer</a:t>
            </a:r>
            <a:endParaRPr/>
          </a:p>
        </p:txBody>
      </p:sp>
      <p:pic>
        <p:nvPicPr>
          <p:cNvPr id="275" name="Google Shape;275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56820" y="226291"/>
            <a:ext cx="3099844" cy="38973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42"/>
          <p:cNvSpPr txBox="1"/>
          <p:nvPr>
            <p:ph type="title"/>
          </p:nvPr>
        </p:nvSpPr>
        <p:spPr>
          <a:xfrm>
            <a:off x="304800" y="2500256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/>
              <a:t>Ramon P. Gordillo</a:t>
            </a:r>
            <a:br>
              <a:rPr lang="en-US" sz="8000"/>
            </a:br>
            <a:r>
              <a:rPr lang="en-US"/>
              <a:t>Sergeant E-5</a:t>
            </a:r>
            <a:endParaRPr/>
          </a:p>
        </p:txBody>
      </p:sp>
      <p:sp>
        <p:nvSpPr>
          <p:cNvPr id="281" name="Google Shape;281;p42"/>
          <p:cNvSpPr txBox="1"/>
          <p:nvPr>
            <p:ph idx="1" type="body"/>
          </p:nvPr>
        </p:nvSpPr>
        <p:spPr>
          <a:xfrm>
            <a:off x="0" y="4140200"/>
            <a:ext cx="11582400" cy="36448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Years of service: 9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Deployments: Operation Iraqi Freedom (2009-2010), Operation Enduring Freedom (Afghanistan 2012-2013), Operation Enduring Freedom (Horn of Africa 2014-2015)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Father of Rylie &amp; Gabriel Gordillo (CHS students)</a:t>
            </a:r>
            <a:endParaRPr/>
          </a:p>
          <a:p>
            <a:pPr indent="-1397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282" name="Google Shape;282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691744" y="0"/>
            <a:ext cx="2500256" cy="25002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43"/>
          <p:cNvSpPr txBox="1"/>
          <p:nvPr>
            <p:ph type="title"/>
          </p:nvPr>
        </p:nvSpPr>
        <p:spPr>
          <a:xfrm>
            <a:off x="609600" y="1633626"/>
            <a:ext cx="10972800" cy="11295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/>
              <a:t>Timothy Haas</a:t>
            </a:r>
            <a:br>
              <a:rPr lang="en-US" sz="8000"/>
            </a:br>
            <a:r>
              <a:rPr lang="en-US"/>
              <a:t>Army – Sgt. Bravo</a:t>
            </a:r>
            <a:endParaRPr/>
          </a:p>
        </p:txBody>
      </p:sp>
      <p:sp>
        <p:nvSpPr>
          <p:cNvPr id="288" name="Google Shape;288;p43"/>
          <p:cNvSpPr txBox="1"/>
          <p:nvPr>
            <p:ph idx="1" type="body"/>
          </p:nvPr>
        </p:nvSpPr>
        <p:spPr>
          <a:xfrm>
            <a:off x="0" y="3247800"/>
            <a:ext cx="10972800" cy="38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/>
              <a:t>Years of service: 7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/>
              <a:t>Deployments: Three deployments to Afghanistan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/>
              <a:t>Military service: Joined June 2008; honorably discharged Nov. 2015. Uncle Timmy was a combat engineer that would clear the route for other US soldiers to make it safely to their designation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/>
              <a:t>Related to CHS students Hunter Haley (CHS)</a:t>
            </a:r>
            <a:endParaRPr sz="2800"/>
          </a:p>
        </p:txBody>
      </p:sp>
      <p:sp>
        <p:nvSpPr>
          <p:cNvPr id="289" name="Google Shape;289;p43"/>
          <p:cNvSpPr/>
          <p:nvPr/>
        </p:nvSpPr>
        <p:spPr>
          <a:xfrm>
            <a:off x="8939605" y="6615953"/>
            <a:ext cx="3252395" cy="242047"/>
          </a:xfrm>
          <a:prstGeom prst="rect">
            <a:avLst/>
          </a:prstGeom>
          <a:solidFill>
            <a:schemeClr val="lt1"/>
          </a:solidFill>
          <a:ln cap="flat" cmpd="sng" w="12700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44"/>
          <p:cNvSpPr txBox="1"/>
          <p:nvPr>
            <p:ph type="title"/>
          </p:nvPr>
        </p:nvSpPr>
        <p:spPr>
          <a:xfrm>
            <a:off x="0" y="1469232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/>
              <a:t>Larry Hardison</a:t>
            </a:r>
            <a:endParaRPr sz="8000"/>
          </a:p>
        </p:txBody>
      </p:sp>
      <p:sp>
        <p:nvSpPr>
          <p:cNvPr id="295" name="Google Shape;295;p44"/>
          <p:cNvSpPr txBox="1"/>
          <p:nvPr>
            <p:ph idx="1" type="body"/>
          </p:nvPr>
        </p:nvSpPr>
        <p:spPr>
          <a:xfrm>
            <a:off x="0" y="2462647"/>
            <a:ext cx="12192000" cy="43953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Rank: Sergeant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Years of Service: 1963-1967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Deployments: Vietnam, 1966-1967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Military service: Lackland AFB, San Antonio, TX; Lowry AFB, Denver, CO (trained for Intelligence Operation Specialist); Richards Gebaur AFB, Belton, MO; Saigon, Vietnam (Covert Intelligence Operations)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Grandparent of CHS student Aneira Jones</a:t>
            </a:r>
            <a:endParaRPr/>
          </a:p>
        </p:txBody>
      </p:sp>
      <p:pic>
        <p:nvPicPr>
          <p:cNvPr id="296" name="Google Shape;296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48503" y="175668"/>
            <a:ext cx="2747555" cy="38379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45"/>
          <p:cNvSpPr txBox="1"/>
          <p:nvPr>
            <p:ph type="title"/>
          </p:nvPr>
        </p:nvSpPr>
        <p:spPr>
          <a:xfrm>
            <a:off x="-918754" y="1874283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/>
              <a:t>Garrett Hewlett</a:t>
            </a:r>
            <a:endParaRPr sz="8000"/>
          </a:p>
        </p:txBody>
      </p:sp>
      <p:sp>
        <p:nvSpPr>
          <p:cNvPr id="302" name="Google Shape;302;p45"/>
          <p:cNvSpPr txBox="1"/>
          <p:nvPr>
            <p:ph idx="1" type="body"/>
          </p:nvPr>
        </p:nvSpPr>
        <p:spPr>
          <a:xfrm>
            <a:off x="117566" y="3695700"/>
            <a:ext cx="12192000" cy="35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Rank: E-2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Years of service: 2018 - present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Military service: completed basic training at Fort Sill, OK; then AIT at Fort Lee, VA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Uncle to CES students Benson Butler and </a:t>
            </a:r>
            <a:r>
              <a:rPr lang="en-US"/>
              <a:t>Ariahna Maggert </a:t>
            </a:r>
            <a:endParaRPr/>
          </a:p>
        </p:txBody>
      </p:sp>
      <p:pic>
        <p:nvPicPr>
          <p:cNvPr id="303" name="Google Shape;303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98652" y="212185"/>
            <a:ext cx="2158365" cy="3324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81138" y="1874283"/>
            <a:ext cx="1782929" cy="29230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6"/>
          <p:cNvSpPr txBox="1"/>
          <p:nvPr>
            <p:ph type="title"/>
          </p:nvPr>
        </p:nvSpPr>
        <p:spPr>
          <a:xfrm>
            <a:off x="-566057" y="172974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/>
              <a:t>Wilbert (EJ) Johnson</a:t>
            </a:r>
            <a:endParaRPr sz="8000"/>
          </a:p>
        </p:txBody>
      </p:sp>
      <p:sp>
        <p:nvSpPr>
          <p:cNvPr id="310" name="Google Shape;310;p46"/>
          <p:cNvSpPr txBox="1"/>
          <p:nvPr>
            <p:ph idx="1" type="body"/>
          </p:nvPr>
        </p:nvSpPr>
        <p:spPr>
          <a:xfrm>
            <a:off x="0" y="2872740"/>
            <a:ext cx="12192000" cy="3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Rank: E-4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6 years of service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Deployments:  Taji, Baghdad, Fallujah, Najahaf in Iraq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Military service: Stationed at Ft. Benning and Ft. Hood; Infantry soldier; served 3 tours in Iraq driving Bradley tank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Husband to CHS admin assistant Debra Johnson</a:t>
            </a:r>
            <a:endParaRPr/>
          </a:p>
        </p:txBody>
      </p:sp>
      <p:pic>
        <p:nvPicPr>
          <p:cNvPr id="311" name="Google Shape;311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22652" y="76300"/>
            <a:ext cx="2266225" cy="3572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47"/>
          <p:cNvSpPr txBox="1"/>
          <p:nvPr>
            <p:ph type="title"/>
          </p:nvPr>
        </p:nvSpPr>
        <p:spPr>
          <a:xfrm>
            <a:off x="-1312500" y="1757826"/>
            <a:ext cx="10972800" cy="1143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/>
              <a:t>Terren Kammeyer</a:t>
            </a:r>
            <a:endParaRPr sz="8000"/>
          </a:p>
        </p:txBody>
      </p:sp>
      <p:sp>
        <p:nvSpPr>
          <p:cNvPr id="317" name="Google Shape;317;p47"/>
          <p:cNvSpPr txBox="1"/>
          <p:nvPr>
            <p:ph idx="1" type="body"/>
          </p:nvPr>
        </p:nvSpPr>
        <p:spPr>
          <a:xfrm>
            <a:off x="209800" y="2900826"/>
            <a:ext cx="10972800" cy="452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/>
              <a:t>Rank: Army Specialist E-4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/>
              <a:t>Service: 2 years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/>
              <a:t>Military Service: Vietnam War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/>
              <a:t>Deployment: Okinawa, Japan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/>
              <a:t>Relationship: Brother to CES Para Judy Krause</a:t>
            </a:r>
            <a:endParaRPr/>
          </a:p>
        </p:txBody>
      </p:sp>
      <p:pic>
        <p:nvPicPr>
          <p:cNvPr id="318" name="Google Shape;318;p47" title="IMG_9202 - Judy Krause.jpe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48600" y="0"/>
            <a:ext cx="3643402" cy="3340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48"/>
          <p:cNvSpPr txBox="1"/>
          <p:nvPr>
            <p:ph type="title"/>
          </p:nvPr>
        </p:nvSpPr>
        <p:spPr>
          <a:xfrm>
            <a:off x="633548" y="1747155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/>
              <a:t>Monroe Kirchhoff</a:t>
            </a:r>
            <a:endParaRPr sz="8000"/>
          </a:p>
        </p:txBody>
      </p:sp>
      <p:sp>
        <p:nvSpPr>
          <p:cNvPr id="324" name="Google Shape;324;p48"/>
          <p:cNvSpPr txBox="1"/>
          <p:nvPr>
            <p:ph idx="1" type="body"/>
          </p:nvPr>
        </p:nvSpPr>
        <p:spPr>
          <a:xfrm>
            <a:off x="195993" y="3556908"/>
            <a:ext cx="11847900" cy="439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Rank:  Sgt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Deployments:  Germany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Military service: Drafted into World War II in Germany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Great-grandfather of CHS students Ben Kirchhoff &amp; Luella Kirchhoff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49"/>
          <p:cNvSpPr txBox="1"/>
          <p:nvPr>
            <p:ph type="title"/>
          </p:nvPr>
        </p:nvSpPr>
        <p:spPr>
          <a:xfrm>
            <a:off x="309154" y="128682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/>
              <a:t>Stan Krzesinski</a:t>
            </a:r>
            <a:endParaRPr sz="8000"/>
          </a:p>
        </p:txBody>
      </p:sp>
      <p:sp>
        <p:nvSpPr>
          <p:cNvPr id="330" name="Google Shape;330;p49"/>
          <p:cNvSpPr txBox="1"/>
          <p:nvPr>
            <p:ph idx="1" type="body"/>
          </p:nvPr>
        </p:nvSpPr>
        <p:spPr>
          <a:xfrm>
            <a:off x="0" y="2462647"/>
            <a:ext cx="12192000" cy="43953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Rank: BM-2 (US Navy)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Years of Service: 4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Deployments: Vietnam 8/66- 8/67, Vietnam 11/67- 12/67, Mediterranean 11/68-3/69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Military service: USS Cook (APD- 130), USS Jamestown (agtr-3), River Assault Squadron 11, USS Ozark (MCS-2)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Grandpa of Kaelyn &amp; Mia Krause (CES students)</a:t>
            </a:r>
            <a:endParaRPr/>
          </a:p>
        </p:txBody>
      </p:sp>
      <p:pic>
        <p:nvPicPr>
          <p:cNvPr id="331" name="Google Shape;331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944100" y="12371"/>
            <a:ext cx="2247900" cy="36919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50"/>
          <p:cNvSpPr txBox="1"/>
          <p:nvPr>
            <p:ph type="title"/>
          </p:nvPr>
        </p:nvSpPr>
        <p:spPr>
          <a:xfrm>
            <a:off x="-803857" y="1837815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/>
              <a:t>Tom Legate</a:t>
            </a:r>
            <a:endParaRPr sz="8000"/>
          </a:p>
        </p:txBody>
      </p:sp>
      <p:sp>
        <p:nvSpPr>
          <p:cNvPr id="337" name="Google Shape;337;p50"/>
          <p:cNvSpPr txBox="1"/>
          <p:nvPr>
            <p:ph idx="1" type="body"/>
          </p:nvPr>
        </p:nvSpPr>
        <p:spPr>
          <a:xfrm>
            <a:off x="0" y="3191015"/>
            <a:ext cx="12192000" cy="3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Rank: Technical Sergeant E-6, US Air Force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Years of service:  1991-1997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Deployments: Aviano, Italy to assist with Operation Deny Flight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Military service: A-10 Aircraft Mechanic and Crew Chief, stationed at Richards-Gebaur and later Whiteman AFB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Husband to CHS teacher Amy Legate</a:t>
            </a:r>
            <a:endParaRPr/>
          </a:p>
        </p:txBody>
      </p:sp>
      <p:pic>
        <p:nvPicPr>
          <p:cNvPr id="338" name="Google Shape;338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58825" y="307800"/>
            <a:ext cx="3554425" cy="3525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51"/>
          <p:cNvSpPr txBox="1"/>
          <p:nvPr>
            <p:ph type="title"/>
          </p:nvPr>
        </p:nvSpPr>
        <p:spPr>
          <a:xfrm>
            <a:off x="-950818" y="165658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/>
              <a:t>Randolph Lemmert</a:t>
            </a:r>
            <a:endParaRPr sz="8000"/>
          </a:p>
        </p:txBody>
      </p:sp>
      <p:sp>
        <p:nvSpPr>
          <p:cNvPr id="344" name="Google Shape;344;p51"/>
          <p:cNvSpPr txBox="1"/>
          <p:nvPr>
            <p:ph idx="1" type="body"/>
          </p:nvPr>
        </p:nvSpPr>
        <p:spPr>
          <a:xfrm>
            <a:off x="0" y="2946400"/>
            <a:ext cx="12192000" cy="391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Rank: E-4 Specialist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Years of Service: 2 (1962-1964)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Deployments: Germany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Military Service: 78</a:t>
            </a:r>
            <a:r>
              <a:rPr baseline="30000" lang="en-US"/>
              <a:t>th</a:t>
            </a:r>
            <a:r>
              <a:rPr lang="en-US"/>
              <a:t> Engineer Battalion,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/>
              <a:t>    Medic, Expert Marksman, Rifleman team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Father-in-law to Ms. Becca Lemmert</a:t>
            </a:r>
            <a:endParaRPr/>
          </a:p>
        </p:txBody>
      </p:sp>
      <p:pic>
        <p:nvPicPr>
          <p:cNvPr id="345" name="Google Shape;345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992362" y="874268"/>
            <a:ext cx="3108198" cy="41442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52"/>
          <p:cNvSpPr txBox="1"/>
          <p:nvPr>
            <p:ph type="title"/>
          </p:nvPr>
        </p:nvSpPr>
        <p:spPr>
          <a:xfrm>
            <a:off x="-566057" y="172974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/>
              <a:t>Christopher Mays</a:t>
            </a:r>
            <a:endParaRPr sz="8000"/>
          </a:p>
        </p:txBody>
      </p:sp>
      <p:sp>
        <p:nvSpPr>
          <p:cNvPr id="351" name="Google Shape;351;p52"/>
          <p:cNvSpPr txBox="1"/>
          <p:nvPr>
            <p:ph idx="1" type="body"/>
          </p:nvPr>
        </p:nvSpPr>
        <p:spPr>
          <a:xfrm>
            <a:off x="0" y="2872740"/>
            <a:ext cx="12192000" cy="3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Rank: E-5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3 years of service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Deployments:  Kabul, Afghanistan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Military service: Stationed at Ft. Bragg in North Carolina; in the 82nd Airborne division &amp; serves on the Instant Response Force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Son of CHS admin assistant Debra Johnson</a:t>
            </a:r>
            <a:endParaRPr/>
          </a:p>
        </p:txBody>
      </p:sp>
      <p:pic>
        <p:nvPicPr>
          <p:cNvPr id="352" name="Google Shape;352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42075" y="91653"/>
            <a:ext cx="2878350" cy="392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53"/>
          <p:cNvSpPr txBox="1"/>
          <p:nvPr>
            <p:ph type="title"/>
          </p:nvPr>
        </p:nvSpPr>
        <p:spPr>
          <a:xfrm>
            <a:off x="-627275" y="1992825"/>
            <a:ext cx="10204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/>
              <a:t>Gene McCaulley</a:t>
            </a:r>
            <a:endParaRPr sz="8000"/>
          </a:p>
        </p:txBody>
      </p:sp>
      <p:sp>
        <p:nvSpPr>
          <p:cNvPr id="358" name="Google Shape;358;p53"/>
          <p:cNvSpPr txBox="1"/>
          <p:nvPr>
            <p:ph idx="1" type="body"/>
          </p:nvPr>
        </p:nvSpPr>
        <p:spPr>
          <a:xfrm>
            <a:off x="47725" y="3709024"/>
            <a:ext cx="11847900" cy="287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•"/>
            </a:pPr>
            <a:r>
              <a:rPr lang="en-US" sz="3300"/>
              <a:t>Rank:  E-5 Sergeant</a:t>
            </a:r>
            <a:endParaRPr sz="3300"/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•"/>
            </a:pPr>
            <a:r>
              <a:rPr lang="en-US" sz="3300"/>
              <a:t>5 years of service </a:t>
            </a:r>
            <a:endParaRPr sz="3300"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Grandfather to CES students Wesley &amp; Cora Gieselman, and CHS student Maya Boyle</a:t>
            </a:r>
            <a:endParaRPr/>
          </a:p>
        </p:txBody>
      </p:sp>
      <p:pic>
        <p:nvPicPr>
          <p:cNvPr id="359" name="Google Shape;359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50450" y="152400"/>
            <a:ext cx="3489150" cy="4211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54"/>
          <p:cNvSpPr txBox="1"/>
          <p:nvPr>
            <p:ph type="title"/>
          </p:nvPr>
        </p:nvSpPr>
        <p:spPr>
          <a:xfrm>
            <a:off x="-709749" y="158604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/>
              <a:t>Anita McCurdy</a:t>
            </a:r>
            <a:endParaRPr sz="8000"/>
          </a:p>
        </p:txBody>
      </p:sp>
      <p:sp>
        <p:nvSpPr>
          <p:cNvPr id="365" name="Google Shape;365;p54"/>
          <p:cNvSpPr txBox="1"/>
          <p:nvPr>
            <p:ph idx="1" type="body"/>
          </p:nvPr>
        </p:nvSpPr>
        <p:spPr>
          <a:xfrm>
            <a:off x="0" y="2625090"/>
            <a:ext cx="12192000" cy="3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Rank: E-5 Staff Sgt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13 years of service (1979-1992)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Deployments: 1 overseas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Military service: Space Command, Peterson AFB, Colorado (1983-1987); Strategic Air Command, Comisco, Sicily (1987); Whiteman AFB, Missouri (1981-1983 &amp; 1987-1992)</a:t>
            </a:r>
            <a:endParaRPr/>
          </a:p>
          <a:p>
            <a:pPr indent="-3175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/>
              <a:t>Grandma of CES/CHS students: Malia Roepe; Emma &amp; Rawnie McCurdy; Kollen &amp; Lilli Akau; Kai &amp; Mason Ballenger</a:t>
            </a:r>
            <a:endParaRPr sz="2800"/>
          </a:p>
        </p:txBody>
      </p:sp>
      <p:pic>
        <p:nvPicPr>
          <p:cNvPr id="366" name="Google Shape;366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781641" y="101515"/>
            <a:ext cx="3324376" cy="41120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55"/>
          <p:cNvSpPr txBox="1"/>
          <p:nvPr>
            <p:ph type="title"/>
          </p:nvPr>
        </p:nvSpPr>
        <p:spPr>
          <a:xfrm>
            <a:off x="-803857" y="1837815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/>
              <a:t>Blake Meineka</a:t>
            </a:r>
            <a:endParaRPr sz="8000"/>
          </a:p>
        </p:txBody>
      </p:sp>
      <p:sp>
        <p:nvSpPr>
          <p:cNvPr id="372" name="Google Shape;372;p55"/>
          <p:cNvSpPr txBox="1"/>
          <p:nvPr>
            <p:ph idx="1" type="body"/>
          </p:nvPr>
        </p:nvSpPr>
        <p:spPr>
          <a:xfrm>
            <a:off x="0" y="3067315"/>
            <a:ext cx="12192000" cy="3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Rank: Staff Sergeant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12 years of service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Deployments: 2021-22 deployed to Arizona/Mexico border</a:t>
            </a:r>
            <a:endParaRPr b="1"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Military service: Training at Fort Leonard Wood &amp; Fort Lee, currently a diesel mechanic with the KS Army Nat’l Guard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Uncle to students Brantley(CHS) &amp; Brooklyn Shearer, Mason Howard, and Lilly Kimbrell (CES)</a:t>
            </a:r>
            <a:endParaRPr/>
          </a:p>
        </p:txBody>
      </p:sp>
      <p:pic>
        <p:nvPicPr>
          <p:cNvPr id="373" name="Google Shape;373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17850" y="0"/>
            <a:ext cx="2778550" cy="4235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56"/>
          <p:cNvSpPr txBox="1"/>
          <p:nvPr>
            <p:ph type="title"/>
          </p:nvPr>
        </p:nvSpPr>
        <p:spPr>
          <a:xfrm>
            <a:off x="-1528307" y="167879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/>
              <a:t>Harland Mieser</a:t>
            </a:r>
            <a:endParaRPr sz="8000"/>
          </a:p>
        </p:txBody>
      </p:sp>
      <p:sp>
        <p:nvSpPr>
          <p:cNvPr id="379" name="Google Shape;379;p56"/>
          <p:cNvSpPr txBox="1"/>
          <p:nvPr>
            <p:ph idx="1" type="body"/>
          </p:nvPr>
        </p:nvSpPr>
        <p:spPr>
          <a:xfrm>
            <a:off x="0" y="3546240"/>
            <a:ext cx="12192000" cy="3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Rank: E-4 Corporal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Years of service:  6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Military service: Army Reserve summer camps at Camp McCoy, WI and Camp Perry, OH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Grandpa to CES student Arianna Wahn</a:t>
            </a:r>
            <a:endParaRPr/>
          </a:p>
        </p:txBody>
      </p:sp>
      <p:pic>
        <p:nvPicPr>
          <p:cNvPr id="380" name="Google Shape;380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649800" y="141350"/>
            <a:ext cx="4470400" cy="447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57"/>
          <p:cNvSpPr txBox="1"/>
          <p:nvPr>
            <p:ph type="title"/>
          </p:nvPr>
        </p:nvSpPr>
        <p:spPr>
          <a:xfrm>
            <a:off x="-1688232" y="172974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/>
              <a:t>Kevin Miller</a:t>
            </a:r>
            <a:endParaRPr sz="8000"/>
          </a:p>
        </p:txBody>
      </p:sp>
      <p:sp>
        <p:nvSpPr>
          <p:cNvPr id="386" name="Google Shape;386;p57"/>
          <p:cNvSpPr txBox="1"/>
          <p:nvPr>
            <p:ph idx="1" type="body"/>
          </p:nvPr>
        </p:nvSpPr>
        <p:spPr>
          <a:xfrm>
            <a:off x="0" y="3283465"/>
            <a:ext cx="12192000" cy="3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Rank: SFC (Retired)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21 years of service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Deployments:  Iraq, Korea, Germany, Bosnia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Military service: served in many capacities in many countries - Infantryman, Gunner, Safety Officer; earned many medals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Grandpa of CES student Finn Walkenshaw</a:t>
            </a:r>
            <a:endParaRPr/>
          </a:p>
        </p:txBody>
      </p:sp>
      <p:pic>
        <p:nvPicPr>
          <p:cNvPr id="387" name="Google Shape;387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84573" y="0"/>
            <a:ext cx="2907425" cy="338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5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528675" y="2031999"/>
            <a:ext cx="3447649" cy="22931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58"/>
          <p:cNvSpPr txBox="1"/>
          <p:nvPr>
            <p:ph type="title"/>
          </p:nvPr>
        </p:nvSpPr>
        <p:spPr>
          <a:xfrm>
            <a:off x="-803857" y="1837815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/>
              <a:t>Kenton Mueller</a:t>
            </a:r>
            <a:endParaRPr sz="8000"/>
          </a:p>
        </p:txBody>
      </p:sp>
      <p:sp>
        <p:nvSpPr>
          <p:cNvPr id="394" name="Google Shape;394;p58"/>
          <p:cNvSpPr txBox="1"/>
          <p:nvPr>
            <p:ph idx="1" type="body"/>
          </p:nvPr>
        </p:nvSpPr>
        <p:spPr>
          <a:xfrm>
            <a:off x="0" y="3067315"/>
            <a:ext cx="12192000" cy="3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Rank: Staff Sergeant, USAF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5 years of service, 1972-1977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Deployments: Germany</a:t>
            </a:r>
            <a:endParaRPr b="1"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Military service: He joined the Air Force after attending college. He was honorably discharged on May 16, 1977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Grandfather to CHS students Ayla and Ashton Wilt</a:t>
            </a:r>
            <a:endParaRPr/>
          </a:p>
        </p:txBody>
      </p:sp>
      <p:pic>
        <p:nvPicPr>
          <p:cNvPr id="395" name="Google Shape;395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31556" y="265800"/>
            <a:ext cx="3171788" cy="39851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59"/>
          <p:cNvSpPr txBox="1"/>
          <p:nvPr>
            <p:ph type="title"/>
          </p:nvPr>
        </p:nvSpPr>
        <p:spPr>
          <a:xfrm>
            <a:off x="609598" y="1957505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/>
              <a:t>Donald J. Myers</a:t>
            </a:r>
            <a:endParaRPr sz="8000"/>
          </a:p>
        </p:txBody>
      </p:sp>
      <p:sp>
        <p:nvSpPr>
          <p:cNvPr id="401" name="Google Shape;401;p59"/>
          <p:cNvSpPr txBox="1"/>
          <p:nvPr>
            <p:ph idx="1" type="body"/>
          </p:nvPr>
        </p:nvSpPr>
        <p:spPr>
          <a:xfrm>
            <a:off x="0" y="3832724"/>
            <a:ext cx="11847900" cy="287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•"/>
            </a:pPr>
            <a:r>
              <a:rPr lang="en-US" sz="3300"/>
              <a:t>Rank:  E5, Army National Guard</a:t>
            </a:r>
            <a:endParaRPr sz="3300"/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•"/>
            </a:pPr>
            <a:r>
              <a:rPr lang="en-US" sz="3300"/>
              <a:t>13.5 years of service </a:t>
            </a:r>
            <a:endParaRPr sz="3300"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Grandfather to CES student Kayelee Reynolds</a:t>
            </a:r>
            <a:endParaRPr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60"/>
          <p:cNvSpPr txBox="1"/>
          <p:nvPr>
            <p:ph type="title"/>
          </p:nvPr>
        </p:nvSpPr>
        <p:spPr>
          <a:xfrm>
            <a:off x="609598" y="1957505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/>
              <a:t>John Need</a:t>
            </a:r>
            <a:endParaRPr sz="8000"/>
          </a:p>
        </p:txBody>
      </p:sp>
      <p:sp>
        <p:nvSpPr>
          <p:cNvPr id="407" name="Google Shape;407;p60"/>
          <p:cNvSpPr txBox="1"/>
          <p:nvPr>
            <p:ph idx="1" type="body"/>
          </p:nvPr>
        </p:nvSpPr>
        <p:spPr>
          <a:xfrm>
            <a:off x="47725" y="3709024"/>
            <a:ext cx="11847900" cy="287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•"/>
            </a:pPr>
            <a:r>
              <a:rPr lang="en-US" sz="3300"/>
              <a:t>US Navy, Petty Officer 3rd Class</a:t>
            </a:r>
            <a:endParaRPr sz="3300"/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•"/>
            </a:pPr>
            <a:r>
              <a:rPr lang="en-US" sz="3300"/>
              <a:t>Served in Vietnam</a:t>
            </a:r>
            <a:endParaRPr sz="3300"/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Char char="•"/>
            </a:pPr>
            <a:r>
              <a:rPr lang="en-US" sz="3300"/>
              <a:t>Deployed 1967-1970</a:t>
            </a:r>
            <a:endParaRPr sz="3300"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Father to ELL teacher Sarah McDaniel</a:t>
            </a:r>
            <a:endParaRPr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61"/>
          <p:cNvSpPr txBox="1"/>
          <p:nvPr>
            <p:ph type="title"/>
          </p:nvPr>
        </p:nvSpPr>
        <p:spPr>
          <a:xfrm>
            <a:off x="-396240" y="1603463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/>
              <a:t>Ian Oberdorfer</a:t>
            </a:r>
            <a:endParaRPr sz="8000"/>
          </a:p>
        </p:txBody>
      </p:sp>
      <p:sp>
        <p:nvSpPr>
          <p:cNvPr id="413" name="Google Shape;413;p61"/>
          <p:cNvSpPr txBox="1"/>
          <p:nvPr>
            <p:ph idx="1" type="body"/>
          </p:nvPr>
        </p:nvSpPr>
        <p:spPr>
          <a:xfrm>
            <a:off x="0" y="3004595"/>
            <a:ext cx="12192000" cy="43953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Rank: E-4/SrA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8 years of Service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Deployments:  Afghanistan, Saudi Arabia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Military service: Worked on the A-10 aircraft; stationed in Arizona, Germany, and California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Father of students Gabby,  Anja, and Danni Oberdorfer</a:t>
            </a:r>
            <a:endParaRPr/>
          </a:p>
        </p:txBody>
      </p:sp>
      <p:pic>
        <p:nvPicPr>
          <p:cNvPr id="414" name="Google Shape;414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40968" y="294866"/>
            <a:ext cx="3248955" cy="3885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62"/>
          <p:cNvSpPr txBox="1"/>
          <p:nvPr>
            <p:ph type="title"/>
          </p:nvPr>
        </p:nvSpPr>
        <p:spPr>
          <a:xfrm>
            <a:off x="-814251" y="166599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/>
              <a:t>Kasidy Oberdorfer</a:t>
            </a:r>
            <a:endParaRPr sz="8000"/>
          </a:p>
        </p:txBody>
      </p:sp>
      <p:sp>
        <p:nvSpPr>
          <p:cNvPr id="420" name="Google Shape;420;p62"/>
          <p:cNvSpPr txBox="1"/>
          <p:nvPr>
            <p:ph idx="1" type="body"/>
          </p:nvPr>
        </p:nvSpPr>
        <p:spPr>
          <a:xfrm>
            <a:off x="0" y="3004595"/>
            <a:ext cx="12192000" cy="43953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Rank: E-5/SSgt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9 years of Service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Deployments:  Afghanistan, Qatar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Military service: Worked as Security Forces and Airman Dormitory Leader; stationed in Arizona and Germany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Mother of students Gabby, Anja, and Danni Oberdorfer</a:t>
            </a:r>
            <a:endParaRPr/>
          </a:p>
        </p:txBody>
      </p:sp>
      <p:pic>
        <p:nvPicPr>
          <p:cNvPr id="421" name="Google Shape;421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72835" y="353513"/>
            <a:ext cx="2981325" cy="3486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63"/>
          <p:cNvSpPr txBox="1"/>
          <p:nvPr>
            <p:ph type="title"/>
          </p:nvPr>
        </p:nvSpPr>
        <p:spPr>
          <a:xfrm>
            <a:off x="609600" y="166932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/>
              <a:t>Dennis Payne</a:t>
            </a:r>
            <a:endParaRPr sz="8000"/>
          </a:p>
        </p:txBody>
      </p:sp>
      <p:sp>
        <p:nvSpPr>
          <p:cNvPr id="427" name="Google Shape;427;p63"/>
          <p:cNvSpPr txBox="1"/>
          <p:nvPr>
            <p:ph idx="1" type="body"/>
          </p:nvPr>
        </p:nvSpPr>
        <p:spPr>
          <a:xfrm>
            <a:off x="88900" y="2891901"/>
            <a:ext cx="11493600" cy="367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Rank: SSG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Years of Service: 20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Deployments: Operations Armored Falcon &amp; Iraqi Freedom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USMC from 1990-1996; USMC Reserves from 1997-1998; MO Army National Guard from 2002-2015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Related to students Thadius and Kynleigh Abney (CHS) </a:t>
            </a:r>
            <a:endParaRPr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64"/>
          <p:cNvSpPr txBox="1"/>
          <p:nvPr>
            <p:ph type="title"/>
          </p:nvPr>
        </p:nvSpPr>
        <p:spPr>
          <a:xfrm>
            <a:off x="609600" y="152400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/>
              <a:t>Jonathan Qureshi </a:t>
            </a:r>
            <a:br>
              <a:rPr lang="en-US" sz="8000"/>
            </a:br>
            <a:r>
              <a:rPr lang="en-US"/>
              <a:t>Army - Corporal</a:t>
            </a:r>
            <a:endParaRPr/>
          </a:p>
        </p:txBody>
      </p:sp>
      <p:sp>
        <p:nvSpPr>
          <p:cNvPr id="433" name="Google Shape;433;p64"/>
          <p:cNvSpPr txBox="1"/>
          <p:nvPr>
            <p:ph idx="1" type="body"/>
          </p:nvPr>
        </p:nvSpPr>
        <p:spPr>
          <a:xfrm>
            <a:off x="0" y="2667000"/>
            <a:ext cx="12192000" cy="420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/>
              <a:t>Years of service: 5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/>
              <a:t>Deployments: Iraq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/>
              <a:t>Military service: Spent his first 3 years of service in Germany. In 2016 was deployed to Iraq.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/>
              <a:t>Uncle to Lilliana (CES) and Kollen Akau (CHS)</a:t>
            </a:r>
            <a:endParaRPr sz="2800"/>
          </a:p>
        </p:txBody>
      </p:sp>
      <p:pic>
        <p:nvPicPr>
          <p:cNvPr id="434" name="Google Shape;434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845075" y="4412850"/>
            <a:ext cx="4346924" cy="244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" name="Google Shape;435;p6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5137672"/>
            <a:ext cx="3065929" cy="172032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65"/>
          <p:cNvSpPr txBox="1"/>
          <p:nvPr>
            <p:ph type="title"/>
          </p:nvPr>
        </p:nvSpPr>
        <p:spPr>
          <a:xfrm>
            <a:off x="-258486" y="1411106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/>
              <a:t>Randy Ratliff</a:t>
            </a:r>
            <a:endParaRPr sz="8000"/>
          </a:p>
        </p:txBody>
      </p:sp>
      <p:sp>
        <p:nvSpPr>
          <p:cNvPr id="441" name="Google Shape;441;p65"/>
          <p:cNvSpPr txBox="1"/>
          <p:nvPr>
            <p:ph idx="1" type="body"/>
          </p:nvPr>
        </p:nvSpPr>
        <p:spPr>
          <a:xfrm>
            <a:off x="0" y="2946400"/>
            <a:ext cx="10972800" cy="39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Rank: E-5 (Staff Sergeant), US Air Force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Years of Service: 8 (1982-1990)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Deployments: multiple short deployments to Germany, Saudi Arabia, Grenada, Panama, Korea, Iceland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Military Service: U.S. Air Force, Security Police, Tactical Air Command Rapid Deployment Force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Grandfather to Gage Ratliff (CHS)</a:t>
            </a:r>
            <a:endParaRPr/>
          </a:p>
        </p:txBody>
      </p:sp>
      <p:pic>
        <p:nvPicPr>
          <p:cNvPr id="442" name="Google Shape;442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68146" y="176394"/>
            <a:ext cx="3474545" cy="3612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66"/>
          <p:cNvSpPr txBox="1"/>
          <p:nvPr>
            <p:ph type="title"/>
          </p:nvPr>
        </p:nvSpPr>
        <p:spPr>
          <a:xfrm>
            <a:off x="-1343200" y="1619438"/>
            <a:ext cx="10972800" cy="1143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/>
              <a:t>Courtney Raynes</a:t>
            </a:r>
            <a:endParaRPr sz="8000"/>
          </a:p>
        </p:txBody>
      </p:sp>
      <p:sp>
        <p:nvSpPr>
          <p:cNvPr id="448" name="Google Shape;448;p66"/>
          <p:cNvSpPr txBox="1"/>
          <p:nvPr>
            <p:ph idx="1" type="body"/>
          </p:nvPr>
        </p:nvSpPr>
        <p:spPr>
          <a:xfrm>
            <a:off x="-106225" y="3100750"/>
            <a:ext cx="12192000" cy="452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/>
              <a:t>Rank: E4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/>
              <a:t>Service: 6.5 Years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/>
              <a:t>Military Service: Served in the 131st MOARNG as a Dental Asst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/>
              <a:t>Relationship: Aunt to CES Students Cayson and Griffin Raynes</a:t>
            </a:r>
            <a:endParaRPr/>
          </a:p>
        </p:txBody>
      </p:sp>
      <p:pic>
        <p:nvPicPr>
          <p:cNvPr id="449" name="Google Shape;449;p66" title="inbound6782798832860982927 - Courtney Raynes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96075" y="-1"/>
            <a:ext cx="3995926" cy="2659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67"/>
          <p:cNvSpPr txBox="1"/>
          <p:nvPr>
            <p:ph type="title"/>
          </p:nvPr>
        </p:nvSpPr>
        <p:spPr>
          <a:xfrm>
            <a:off x="1219200" y="1000501"/>
            <a:ext cx="10972800" cy="1143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/>
              <a:t>Derek Raynes</a:t>
            </a:r>
            <a:endParaRPr sz="7200"/>
          </a:p>
        </p:txBody>
      </p:sp>
      <p:sp>
        <p:nvSpPr>
          <p:cNvPr id="455" name="Google Shape;455;p67"/>
          <p:cNvSpPr txBox="1"/>
          <p:nvPr>
            <p:ph idx="1" type="body"/>
          </p:nvPr>
        </p:nvSpPr>
        <p:spPr>
          <a:xfrm>
            <a:off x="0" y="1728350"/>
            <a:ext cx="11904600" cy="5129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2300"/>
              <a:t>Rank: US Army Major</a:t>
            </a:r>
            <a:endParaRPr sz="2300"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2300"/>
              <a:t>Service: 11 Years</a:t>
            </a:r>
            <a:endParaRPr sz="2300"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2300"/>
              <a:t>Deployment: Operation Inherent Resolve (Iraq) 2017</a:t>
            </a:r>
            <a:endParaRPr sz="2300"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2300"/>
              <a:t>Military Service:</a:t>
            </a:r>
            <a:r>
              <a:rPr lang="en-US" sz="3400"/>
              <a:t> </a:t>
            </a:r>
            <a:endParaRPr sz="3400"/>
          </a:p>
          <a:p>
            <a:pPr indent="-377825" lvl="0" marL="457200" rtl="0" algn="l">
              <a:spcBef>
                <a:spcPts val="360"/>
              </a:spcBef>
              <a:spcAft>
                <a:spcPts val="0"/>
              </a:spcAft>
              <a:buClr>
                <a:srgbClr val="1F1F1F"/>
              </a:buClr>
              <a:buSzPts val="2350"/>
              <a:buFont typeface="Roboto"/>
              <a:buChar char="•"/>
            </a:pPr>
            <a:r>
              <a:rPr lang="en-US" spc="15" sz="235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UCM ROTC–Military Intelligence</a:t>
            </a:r>
            <a:endParaRPr spc="15" sz="2350">
              <a:solidFill>
                <a:srgbClr val="1F1F1F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77825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350"/>
              <a:buFont typeface="Roboto"/>
              <a:buChar char="•"/>
            </a:pPr>
            <a:r>
              <a:rPr lang="en-US" spc="15" sz="235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2016-2019: Asst Battalion Intelligence Officer (S2), Company Executive Officer (XO), and S2 in 2nd Brigade, 82nd Airborne Division. </a:t>
            </a:r>
            <a:endParaRPr spc="15" sz="2350">
              <a:solidFill>
                <a:srgbClr val="1F1F1F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77825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350"/>
              <a:buFont typeface="Roboto"/>
              <a:buChar char="•"/>
            </a:pPr>
            <a:r>
              <a:rPr lang="en-US" spc="15" sz="235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2020-2022: S2 in 2-503rd Infantry Battalion, 173rd Airborne Brigade. </a:t>
            </a:r>
            <a:endParaRPr spc="15" sz="2350">
              <a:solidFill>
                <a:srgbClr val="1F1F1F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77825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350"/>
              <a:buFont typeface="Roboto"/>
              <a:buChar char="•"/>
            </a:pPr>
            <a:r>
              <a:rPr lang="en-US" spc="15" sz="235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2022-2023: Headquarters and Headquarters Company Commander, 207th MIB-T.</a:t>
            </a:r>
            <a:endParaRPr spc="15" sz="2350">
              <a:solidFill>
                <a:srgbClr val="1F1F1F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77825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350"/>
              <a:buFont typeface="Roboto"/>
              <a:buChar char="•"/>
            </a:pPr>
            <a:r>
              <a:rPr lang="en-US" spc="15" sz="235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2023-2026: Intelligence Observer-Coach-Trainer at the Joint Readiness Training Center. </a:t>
            </a:r>
            <a:endParaRPr spc="15" sz="2350">
              <a:solidFill>
                <a:srgbClr val="1F1F1F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77825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350"/>
              <a:buFont typeface="Roboto"/>
              <a:buChar char="•"/>
            </a:pPr>
            <a:r>
              <a:rPr lang="en-US" spc="15" sz="235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2026-Present: Student at the Command and General Staff College.</a:t>
            </a:r>
            <a:endParaRPr spc="15" sz="2350">
              <a:solidFill>
                <a:srgbClr val="1F1F1F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pc="15" sz="235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Relationship: Uncle to CES Students Cayson and Griffin Raynes.</a:t>
            </a:r>
            <a:r>
              <a:rPr lang="en-US" sz="2400"/>
              <a:t> </a:t>
            </a:r>
            <a:endParaRPr sz="3400"/>
          </a:p>
        </p:txBody>
      </p:sp>
      <p:pic>
        <p:nvPicPr>
          <p:cNvPr id="456" name="Google Shape;456;p67" title="Vets Day Pic - Derek Raynes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90273" y="0"/>
            <a:ext cx="2096574" cy="2976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68"/>
          <p:cNvSpPr txBox="1"/>
          <p:nvPr>
            <p:ph type="title"/>
          </p:nvPr>
        </p:nvSpPr>
        <p:spPr>
          <a:xfrm>
            <a:off x="0" y="1896213"/>
            <a:ext cx="10972800" cy="1143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/>
              <a:t>Kevin Raynes</a:t>
            </a:r>
            <a:endParaRPr sz="7200"/>
          </a:p>
        </p:txBody>
      </p:sp>
      <p:sp>
        <p:nvSpPr>
          <p:cNvPr id="462" name="Google Shape;462;p68"/>
          <p:cNvSpPr txBox="1"/>
          <p:nvPr>
            <p:ph idx="1" type="body"/>
          </p:nvPr>
        </p:nvSpPr>
        <p:spPr>
          <a:xfrm>
            <a:off x="307525" y="3039226"/>
            <a:ext cx="10972800" cy="452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/>
              <a:t>Rank: </a:t>
            </a:r>
            <a:r>
              <a:rPr lang="en-US"/>
              <a:t>Lieutenant</a:t>
            </a:r>
            <a:r>
              <a:rPr lang="en-US"/>
              <a:t> Colonel (Retired)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/>
              <a:t>Service: 26 Years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/>
              <a:t>Military Service: </a:t>
            </a:r>
            <a:r>
              <a:rPr lang="en-US" spc="15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Served as an AH-1 Cobra Pilot on Active Guard Reserve status in the MOARNG from 1980-2026</a:t>
            </a:r>
            <a:r>
              <a:rPr lang="en-US" sz="1100"/>
              <a:t> </a:t>
            </a:r>
            <a:r>
              <a:rPr lang="en-US"/>
              <a:t> 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/>
              <a:t>Relationship: Grandfather to CES students Cayson and Griffin Raynes.</a:t>
            </a:r>
            <a:endParaRPr/>
          </a:p>
        </p:txBody>
      </p:sp>
      <p:pic>
        <p:nvPicPr>
          <p:cNvPr id="463" name="Google Shape;463;p68" title="Vets Day Pic 2 - Derek Raynes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90700" y="0"/>
            <a:ext cx="2901025" cy="3195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69"/>
          <p:cNvSpPr txBox="1"/>
          <p:nvPr>
            <p:ph type="title"/>
          </p:nvPr>
        </p:nvSpPr>
        <p:spPr>
          <a:xfrm>
            <a:off x="-627275" y="1992825"/>
            <a:ext cx="102042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/>
              <a:t>Friend L. Reel</a:t>
            </a:r>
            <a:endParaRPr sz="8000"/>
          </a:p>
        </p:txBody>
      </p:sp>
      <p:sp>
        <p:nvSpPr>
          <p:cNvPr id="469" name="Google Shape;469;p69"/>
          <p:cNvSpPr txBox="1"/>
          <p:nvPr>
            <p:ph idx="1" type="body"/>
          </p:nvPr>
        </p:nvSpPr>
        <p:spPr>
          <a:xfrm>
            <a:off x="61000" y="3602899"/>
            <a:ext cx="11847900" cy="287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•"/>
            </a:pPr>
            <a:r>
              <a:rPr lang="en-US" sz="3300"/>
              <a:t>Rank:  E-5 Sergeant</a:t>
            </a:r>
            <a:endParaRPr sz="3300"/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•"/>
            </a:pPr>
            <a:r>
              <a:rPr lang="en-US" sz="3300"/>
              <a:t>served in World War II</a:t>
            </a:r>
            <a:endParaRPr sz="3300"/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•"/>
            </a:pPr>
            <a:r>
              <a:rPr lang="en-US" sz="3300"/>
              <a:t>22 years in US Navy </a:t>
            </a:r>
            <a:endParaRPr sz="3300"/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Related to Chelle Sisk, CES teacher</a:t>
            </a:r>
            <a:endParaRPr/>
          </a:p>
        </p:txBody>
      </p:sp>
      <p:pic>
        <p:nvPicPr>
          <p:cNvPr id="470" name="Google Shape;470;p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11200" y="152400"/>
            <a:ext cx="3628400" cy="463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70"/>
          <p:cNvSpPr txBox="1"/>
          <p:nvPr>
            <p:ph type="title"/>
          </p:nvPr>
        </p:nvSpPr>
        <p:spPr>
          <a:xfrm>
            <a:off x="734291" y="1189037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/>
              <a:t>Randy Reynolds</a:t>
            </a:r>
            <a:endParaRPr sz="8000"/>
          </a:p>
        </p:txBody>
      </p:sp>
      <p:sp>
        <p:nvSpPr>
          <p:cNvPr id="476" name="Google Shape;476;p70"/>
          <p:cNvSpPr txBox="1"/>
          <p:nvPr>
            <p:ph idx="1" type="body"/>
          </p:nvPr>
        </p:nvSpPr>
        <p:spPr>
          <a:xfrm>
            <a:off x="0" y="2946400"/>
            <a:ext cx="10972800" cy="39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Rank: Senior Master Sergeant (E-8)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Years of Service: 18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Military Service: 6 years active duty U.S. Air Force, 10 years in the Air National Guard, worked on the B-1 and B-2 bombers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Husband of Courtney Reynolds (CES Teacher), Father of Lexi and Max (CHS)</a:t>
            </a:r>
            <a:endParaRPr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71"/>
          <p:cNvSpPr txBox="1"/>
          <p:nvPr>
            <p:ph type="title"/>
          </p:nvPr>
        </p:nvSpPr>
        <p:spPr>
          <a:xfrm>
            <a:off x="734291" y="1189037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/>
              <a:t>Homer Roepe</a:t>
            </a:r>
            <a:endParaRPr sz="8000"/>
          </a:p>
        </p:txBody>
      </p:sp>
      <p:sp>
        <p:nvSpPr>
          <p:cNvPr id="482" name="Google Shape;482;p71"/>
          <p:cNvSpPr txBox="1"/>
          <p:nvPr>
            <p:ph idx="1" type="body"/>
          </p:nvPr>
        </p:nvSpPr>
        <p:spPr>
          <a:xfrm>
            <a:off x="0" y="2946400"/>
            <a:ext cx="10972800" cy="39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Rank: Corporal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Years of Service: 1943-1946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Deployments: Philippines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Military Service: Combat engineer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Great-grandfather to Brody Roepe, Brianna Rolf, Malia Roepe (CHS)</a:t>
            </a:r>
            <a:endParaRPr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72"/>
          <p:cNvSpPr txBox="1"/>
          <p:nvPr>
            <p:ph type="title"/>
          </p:nvPr>
        </p:nvSpPr>
        <p:spPr>
          <a:xfrm>
            <a:off x="734291" y="1189037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/>
              <a:t>Kevin Roepe</a:t>
            </a:r>
            <a:endParaRPr sz="8000"/>
          </a:p>
        </p:txBody>
      </p:sp>
      <p:sp>
        <p:nvSpPr>
          <p:cNvPr id="488" name="Google Shape;488;p72"/>
          <p:cNvSpPr txBox="1"/>
          <p:nvPr>
            <p:ph idx="1" type="body"/>
          </p:nvPr>
        </p:nvSpPr>
        <p:spPr>
          <a:xfrm>
            <a:off x="170688" y="2332036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Rank: Captain, USMC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Years of Service: Active duty 2010-2014; Reserve duty 2016 - present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Deployments: Border Advisory Team, Afghanistan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Military Service: Logistics officer at Camp Pendleton, reserve officer for Korean Support Team in New Orleans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Cousin to Brody and Malia Roepe, Olivia, and Erin Heimsoth (CES and CHS)</a:t>
            </a:r>
            <a:endParaRPr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73"/>
          <p:cNvSpPr txBox="1"/>
          <p:nvPr>
            <p:ph type="title"/>
          </p:nvPr>
        </p:nvSpPr>
        <p:spPr>
          <a:xfrm>
            <a:off x="734291" y="1189037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/>
              <a:t>Ronald Roepe</a:t>
            </a:r>
            <a:endParaRPr sz="8000"/>
          </a:p>
        </p:txBody>
      </p:sp>
      <p:sp>
        <p:nvSpPr>
          <p:cNvPr id="494" name="Google Shape;494;p73"/>
          <p:cNvSpPr txBox="1"/>
          <p:nvPr>
            <p:ph idx="1" type="body"/>
          </p:nvPr>
        </p:nvSpPr>
        <p:spPr>
          <a:xfrm>
            <a:off x="0" y="2946400"/>
            <a:ext cx="10972800" cy="39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Rank: Spec 4</a:t>
            </a:r>
            <a:r>
              <a:rPr baseline="30000" lang="en-US"/>
              <a:t>th</a:t>
            </a:r>
            <a:r>
              <a:rPr lang="en-US"/>
              <a:t> Class Army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Years of Service: 1966-1968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Military Service: Explosive Ordnance Disposal (Bomb Squad), Ft. Benjamin, Harrison, IN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Great-Uncle to Brody &amp; Malia Roepe, Erin Heimsoth (CHS)</a:t>
            </a:r>
            <a:endParaRPr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74"/>
          <p:cNvSpPr txBox="1"/>
          <p:nvPr>
            <p:ph type="title"/>
          </p:nvPr>
        </p:nvSpPr>
        <p:spPr>
          <a:xfrm>
            <a:off x="-457957" y="1556815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/>
              <a:t>Juan Rosas-Arritola</a:t>
            </a:r>
            <a:endParaRPr sz="8000"/>
          </a:p>
        </p:txBody>
      </p:sp>
      <p:sp>
        <p:nvSpPr>
          <p:cNvPr id="500" name="Google Shape;500;p74"/>
          <p:cNvSpPr txBox="1"/>
          <p:nvPr>
            <p:ph idx="1" type="body"/>
          </p:nvPr>
        </p:nvSpPr>
        <p:spPr>
          <a:xfrm>
            <a:off x="0" y="2699815"/>
            <a:ext cx="12192000" cy="3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Rank: Staff Sergeant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9 years of service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Deployments: Afghanistan, Kuwait, Jordan, &amp; United Arab Emirates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Military service: Structural engineer in the US Air Force; stationed in Guam, California, S. Korea and Whiteman AFB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Cousin to students Brantley (CHS) &amp; Brooklyn (CES) Shearer</a:t>
            </a:r>
            <a:endParaRPr/>
          </a:p>
        </p:txBody>
      </p:sp>
      <p:pic>
        <p:nvPicPr>
          <p:cNvPr id="501" name="Google Shape;501;p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02825" y="103275"/>
            <a:ext cx="2389175" cy="3647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75"/>
          <p:cNvSpPr txBox="1"/>
          <p:nvPr>
            <p:ph type="title"/>
          </p:nvPr>
        </p:nvSpPr>
        <p:spPr>
          <a:xfrm>
            <a:off x="609600" y="1525237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/>
              <a:t>Robert G Sartin</a:t>
            </a:r>
            <a:endParaRPr sz="8000"/>
          </a:p>
        </p:txBody>
      </p:sp>
      <p:sp>
        <p:nvSpPr>
          <p:cNvPr id="507" name="Google Shape;507;p75"/>
          <p:cNvSpPr txBox="1"/>
          <p:nvPr>
            <p:ph idx="1" type="body"/>
          </p:nvPr>
        </p:nvSpPr>
        <p:spPr>
          <a:xfrm>
            <a:off x="0" y="2904691"/>
            <a:ext cx="12192000" cy="39533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Rank: Private in the Army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Years of Service: 1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Deployments: He was deployed to Korea but had to return home to work on the farm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Military service: Mechanic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Grandfather to Karen Hemme (former CHS teacher)</a:t>
            </a:r>
            <a:endParaRPr/>
          </a:p>
        </p:txBody>
      </p:sp>
      <p:pic>
        <p:nvPicPr>
          <p:cNvPr id="508" name="Google Shape;508;p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21800" y="0"/>
            <a:ext cx="2870200" cy="4193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76"/>
          <p:cNvSpPr txBox="1"/>
          <p:nvPr>
            <p:ph type="title"/>
          </p:nvPr>
        </p:nvSpPr>
        <p:spPr>
          <a:xfrm>
            <a:off x="-1012501" y="1870812"/>
            <a:ext cx="10972800" cy="6501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/>
              <a:t>James Sherman</a:t>
            </a:r>
            <a:endParaRPr sz="8000"/>
          </a:p>
        </p:txBody>
      </p:sp>
      <p:sp>
        <p:nvSpPr>
          <p:cNvPr id="514" name="Google Shape;514;p76"/>
          <p:cNvSpPr txBox="1"/>
          <p:nvPr>
            <p:ph idx="1" type="body"/>
          </p:nvPr>
        </p:nvSpPr>
        <p:spPr>
          <a:xfrm>
            <a:off x="0" y="3638553"/>
            <a:ext cx="12037295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Rank: Sergeant in Army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Years of Service: 2014 - present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Military Service: He is part of the 348</a:t>
            </a:r>
            <a:r>
              <a:rPr baseline="30000" lang="en-US"/>
              <a:t>th</a:t>
            </a:r>
            <a:r>
              <a:rPr lang="en-US"/>
              <a:t> Engineering Company out of Kansas City; was deployed to Afghanistan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Cousin of Janice Gudde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515" name="Google Shape;515;p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230966" y="2304247"/>
            <a:ext cx="1964464" cy="2485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516" name="Google Shape;516;p7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735488" y="37718"/>
            <a:ext cx="2456512" cy="316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77"/>
          <p:cNvSpPr txBox="1"/>
          <p:nvPr>
            <p:ph type="title"/>
          </p:nvPr>
        </p:nvSpPr>
        <p:spPr>
          <a:xfrm>
            <a:off x="-891758" y="1871048"/>
            <a:ext cx="10972800" cy="6501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/>
              <a:t>Michael Trautman    </a:t>
            </a:r>
            <a:endParaRPr sz="8000"/>
          </a:p>
        </p:txBody>
      </p:sp>
      <p:sp>
        <p:nvSpPr>
          <p:cNvPr id="522" name="Google Shape;522;p77"/>
          <p:cNvSpPr txBox="1"/>
          <p:nvPr>
            <p:ph idx="1" type="body"/>
          </p:nvPr>
        </p:nvSpPr>
        <p:spPr>
          <a:xfrm>
            <a:off x="0" y="2783141"/>
            <a:ext cx="11228832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Rank: Petty Officer 2</a:t>
            </a:r>
            <a:r>
              <a:rPr baseline="30000" lang="en-US"/>
              <a:t>nd</a:t>
            </a:r>
            <a:r>
              <a:rPr lang="en-US"/>
              <a:t> class (E-5), Naval Security Group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Years of Service: 1969-1973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Deployments: San Miguel, Republic of Philippines, 1972-73; DaNang, Republic of Vietnam, 1971-72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Military Service: Navy Achievement Medal, Combat Action Ribbon, Vietnam Campaign medal and Service medal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Instructor (and former principal) here at CHS!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523" name="Google Shape;523;p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60725" y="129200"/>
            <a:ext cx="2930978" cy="27943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78"/>
          <p:cNvSpPr txBox="1"/>
          <p:nvPr>
            <p:ph type="title"/>
          </p:nvPr>
        </p:nvSpPr>
        <p:spPr>
          <a:xfrm>
            <a:off x="609600" y="1438421"/>
            <a:ext cx="10972800" cy="6501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/>
              <a:t>Jim Tyler</a:t>
            </a:r>
            <a:endParaRPr sz="8000"/>
          </a:p>
        </p:txBody>
      </p:sp>
      <p:sp>
        <p:nvSpPr>
          <p:cNvPr id="529" name="Google Shape;529;p78"/>
          <p:cNvSpPr txBox="1"/>
          <p:nvPr>
            <p:ph idx="1" type="body"/>
          </p:nvPr>
        </p:nvSpPr>
        <p:spPr>
          <a:xfrm>
            <a:off x="0" y="2332025"/>
            <a:ext cx="117120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Rank: Specialist 5</a:t>
            </a:r>
            <a:r>
              <a:rPr baseline="30000" lang="en-US"/>
              <a:t>th</a:t>
            </a:r>
            <a:r>
              <a:rPr lang="en-US"/>
              <a:t> Class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Years of Service: 3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Deployments: South Korea for 13 months (Sep. 1970-Oct. 1971)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Military Service: Enlisted under Army delayed program. He was sent to Korea as a helicopter radio mechanic in Sep. 1970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Grandfather to CHS students Taylor and Tyler Gard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530" name="Google Shape;530;p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5400000">
            <a:off x="9229151" y="587948"/>
            <a:ext cx="3550795" cy="237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79"/>
          <p:cNvSpPr txBox="1"/>
          <p:nvPr>
            <p:ph type="title"/>
          </p:nvPr>
        </p:nvSpPr>
        <p:spPr>
          <a:xfrm>
            <a:off x="609598" y="1957505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/>
              <a:t>       Jordan Tyler</a:t>
            </a:r>
            <a:endParaRPr sz="8000"/>
          </a:p>
        </p:txBody>
      </p:sp>
      <p:sp>
        <p:nvSpPr>
          <p:cNvPr id="536" name="Google Shape;536;p79"/>
          <p:cNvSpPr txBox="1"/>
          <p:nvPr>
            <p:ph idx="1" type="body"/>
          </p:nvPr>
        </p:nvSpPr>
        <p:spPr>
          <a:xfrm>
            <a:off x="59700" y="3517525"/>
            <a:ext cx="11847900" cy="310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•"/>
            </a:pPr>
            <a:r>
              <a:rPr lang="en-US" sz="3300"/>
              <a:t>Rank:  E-4 Specialist, US Army</a:t>
            </a:r>
            <a:endParaRPr sz="3300"/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•"/>
            </a:pPr>
            <a:r>
              <a:rPr lang="en-US" sz="3300"/>
              <a:t>6 years of service </a:t>
            </a:r>
            <a:endParaRPr sz="3300"/>
          </a:p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300"/>
              <a:buChar char="•"/>
            </a:pPr>
            <a:r>
              <a:rPr lang="en-US" sz="3300"/>
              <a:t>served as combat engineer with the 1135th Engineer Co.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Current CHS business teacher and head varsity football coach; father to CES student Trae Tyler, husband to CES staff Kayla Tyler, and son to CHS staff Cody Tyler</a:t>
            </a:r>
            <a:endParaRPr/>
          </a:p>
        </p:txBody>
      </p:sp>
      <p:pic>
        <p:nvPicPr>
          <p:cNvPr id="537" name="Google Shape;537;p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45225" y="94900"/>
            <a:ext cx="2808250" cy="416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80"/>
          <p:cNvSpPr txBox="1"/>
          <p:nvPr>
            <p:ph type="title"/>
          </p:nvPr>
        </p:nvSpPr>
        <p:spPr>
          <a:xfrm>
            <a:off x="-774300" y="1121738"/>
            <a:ext cx="10972800" cy="1143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/>
              <a:t>Blake Wagner</a:t>
            </a:r>
            <a:endParaRPr sz="7200"/>
          </a:p>
        </p:txBody>
      </p:sp>
      <p:sp>
        <p:nvSpPr>
          <p:cNvPr id="543" name="Google Shape;543;p80"/>
          <p:cNvSpPr txBox="1"/>
          <p:nvPr>
            <p:ph idx="1" type="body"/>
          </p:nvPr>
        </p:nvSpPr>
        <p:spPr>
          <a:xfrm>
            <a:off x="240550" y="2215276"/>
            <a:ext cx="10972800" cy="452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2700"/>
              <a:t>Rank: E-5 Petty Officer 2nd Class</a:t>
            </a:r>
            <a:endParaRPr sz="2700"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2700"/>
              <a:t>Service: 7 years</a:t>
            </a:r>
            <a:endParaRPr sz="2700"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2700"/>
              <a:t>Military Service: </a:t>
            </a:r>
            <a:endParaRPr sz="2700"/>
          </a:p>
          <a:p>
            <a:pPr indent="-400050" lvl="0" marL="457200" rtl="0" algn="l">
              <a:spcBef>
                <a:spcPts val="360"/>
              </a:spcBef>
              <a:spcAft>
                <a:spcPts val="0"/>
              </a:spcAft>
              <a:buSzPts val="2700"/>
              <a:buChar char="•"/>
            </a:pPr>
            <a:r>
              <a:rPr lang="en-US" spc="15" sz="270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Joined on February 27th 2020. </a:t>
            </a:r>
            <a:endParaRPr spc="15" sz="2700">
              <a:solidFill>
                <a:srgbClr val="1F1F1F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•"/>
            </a:pPr>
            <a:r>
              <a:rPr lang="en-US" spc="15" sz="270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Graduated SubSchool 2022</a:t>
            </a:r>
            <a:endParaRPr spc="15" sz="2700">
              <a:solidFill>
                <a:srgbClr val="1F1F1F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•"/>
            </a:pPr>
            <a:r>
              <a:rPr lang="en-US" spc="15" sz="270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Assigned to USS Providence in 2022</a:t>
            </a:r>
            <a:endParaRPr spc="15" sz="2700">
              <a:solidFill>
                <a:srgbClr val="1F1F1F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SzPts val="2700"/>
              <a:buChar char="•"/>
            </a:pPr>
            <a:r>
              <a:rPr lang="en-US" spc="15" sz="270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Assigned to USS Utah and USS Iowa in 2025</a:t>
            </a:r>
            <a:endParaRPr spc="15" sz="2700">
              <a:solidFill>
                <a:srgbClr val="1F1F1F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40005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700"/>
              <a:buFont typeface="Roboto"/>
              <a:buChar char="•"/>
            </a:pPr>
            <a:r>
              <a:rPr lang="en-US" spc="15" sz="270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Currently helping finish the USS Utah build</a:t>
            </a:r>
            <a:endParaRPr spc="15" sz="2700">
              <a:solidFill>
                <a:srgbClr val="1F1F1F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 spc="15" sz="2700">
              <a:solidFill>
                <a:srgbClr val="1F1F1F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2700"/>
              <a:t>Relationship: Brother to CES students Henry and Delaney Moore</a:t>
            </a:r>
            <a:endParaRPr sz="2700"/>
          </a:p>
        </p:txBody>
      </p:sp>
      <p:pic>
        <p:nvPicPr>
          <p:cNvPr id="544" name="Google Shape;544;p80" title="IMG_6809 - Robin Nave.jpe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33603" y="429800"/>
            <a:ext cx="3678750" cy="4352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81"/>
          <p:cNvSpPr txBox="1"/>
          <p:nvPr>
            <p:ph type="title"/>
          </p:nvPr>
        </p:nvSpPr>
        <p:spPr>
          <a:xfrm>
            <a:off x="-2755332" y="1663415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/>
              <a:t>Doug Wahn</a:t>
            </a:r>
            <a:endParaRPr sz="8000"/>
          </a:p>
        </p:txBody>
      </p:sp>
      <p:sp>
        <p:nvSpPr>
          <p:cNvPr id="550" name="Google Shape;550;p81"/>
          <p:cNvSpPr txBox="1"/>
          <p:nvPr>
            <p:ph idx="1" type="body"/>
          </p:nvPr>
        </p:nvSpPr>
        <p:spPr>
          <a:xfrm>
            <a:off x="0" y="2945465"/>
            <a:ext cx="12192000" cy="3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Rank: E-4 Corporal, US Marine Corps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Years of service:  1969-1975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Deployments: Vietnam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Military service: Radio man with 1st Battalion, 5th 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800"/>
              <a:buNone/>
            </a:pPr>
            <a:r>
              <a:rPr lang="en-US"/>
              <a:t>Marines and 2nd Battalion, 1st Marines. Later </a:t>
            </a:r>
            <a:endParaRPr/>
          </a:p>
          <a:p>
            <a:pPr indent="0" lvl="0" marL="4572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1800"/>
              <a:buNone/>
            </a:pPr>
            <a:r>
              <a:rPr lang="en-US"/>
              <a:t>assigned to sniper platoon and 81 mortar platoon.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Grandpa to CES student Arianna Wahn</a:t>
            </a:r>
            <a:endParaRPr/>
          </a:p>
        </p:txBody>
      </p:sp>
      <p:pic>
        <p:nvPicPr>
          <p:cNvPr id="551" name="Google Shape;551;p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213000" y="0"/>
            <a:ext cx="1718250" cy="644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2" name="Google Shape;552;p81" title="IMG_20261014_212245738 - wahnb@yahoo.com.jpe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31475" y="234824"/>
            <a:ext cx="2619375" cy="349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82"/>
          <p:cNvSpPr txBox="1"/>
          <p:nvPr>
            <p:ph type="title"/>
          </p:nvPr>
        </p:nvSpPr>
        <p:spPr>
          <a:xfrm>
            <a:off x="-396241" y="1775397"/>
            <a:ext cx="10972800" cy="6501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/>
              <a:t>Scott Wallace</a:t>
            </a:r>
            <a:endParaRPr sz="8000"/>
          </a:p>
        </p:txBody>
      </p:sp>
      <p:sp>
        <p:nvSpPr>
          <p:cNvPr id="558" name="Google Shape;558;p82"/>
          <p:cNvSpPr txBox="1"/>
          <p:nvPr>
            <p:ph idx="1" type="body"/>
          </p:nvPr>
        </p:nvSpPr>
        <p:spPr>
          <a:xfrm>
            <a:off x="0" y="2972535"/>
            <a:ext cx="109728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Rank: Sergeant First Class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Years of Service: 22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Deployments: South Korea, Wakenda, Operations    Nobel Eagle, Enduring Freedom, Iraqi Freedom 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Military Service: MO National Guard, combat engineer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Grandfather of CES students Benson Butler and Ariahna Maggert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559" name="Google Shape;559;p8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76645" y="158146"/>
            <a:ext cx="2810556" cy="40821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83"/>
          <p:cNvSpPr txBox="1"/>
          <p:nvPr>
            <p:ph type="title"/>
          </p:nvPr>
        </p:nvSpPr>
        <p:spPr>
          <a:xfrm>
            <a:off x="2178025" y="610938"/>
            <a:ext cx="10972800" cy="1143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500"/>
              <a:t>Zane Westfall</a:t>
            </a:r>
            <a:endParaRPr b="1" sz="6500"/>
          </a:p>
        </p:txBody>
      </p:sp>
      <p:sp>
        <p:nvSpPr>
          <p:cNvPr id="565" name="Google Shape;565;p83"/>
          <p:cNvSpPr txBox="1"/>
          <p:nvPr>
            <p:ph idx="1" type="body"/>
          </p:nvPr>
        </p:nvSpPr>
        <p:spPr>
          <a:xfrm>
            <a:off x="141475" y="1753950"/>
            <a:ext cx="11317800" cy="452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2400"/>
              <a:t>Rank: First Lieutenant Army National Guard</a:t>
            </a:r>
            <a:endParaRPr sz="2400"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2400"/>
              <a:t>Service: 8 years</a:t>
            </a:r>
            <a:endParaRPr sz="2400"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2400"/>
              <a:t>Military Service: </a:t>
            </a:r>
            <a:endParaRPr sz="2400"/>
          </a:p>
          <a:p>
            <a:pPr indent="-381000" lvl="0" marL="457200" rtl="0" algn="l">
              <a:spcBef>
                <a:spcPts val="360"/>
              </a:spcBef>
              <a:spcAft>
                <a:spcPts val="0"/>
              </a:spcAft>
              <a:buClr>
                <a:srgbClr val="1F1F1F"/>
              </a:buClr>
              <a:buSzPts val="2400"/>
              <a:buFont typeface="Roboto"/>
              <a:buChar char="•"/>
            </a:pPr>
            <a:r>
              <a:rPr lang="en-US" spc="15" sz="240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Joined the Army National Guard in</a:t>
            </a:r>
            <a:r>
              <a:rPr lang="en-US" spc="15" sz="240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2010</a:t>
            </a:r>
            <a:r>
              <a:rPr lang="en-US" spc="15" sz="240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-US" spc="15" sz="240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as Military Police. </a:t>
            </a:r>
            <a:endParaRPr spc="15" sz="2400">
              <a:solidFill>
                <a:srgbClr val="1F1F1F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400"/>
              <a:buFont typeface="Roboto"/>
              <a:buChar char="•"/>
            </a:pPr>
            <a:r>
              <a:rPr lang="en-US" spc="15" sz="240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2012: commissioned as a 2LT and transitioned to the FA with the KSARNG, serving with the 1st Bn., 161st FA. promoted to 1LT. with the 2nd Bn., 130th FA Regiment. </a:t>
            </a:r>
            <a:endParaRPr spc="15" sz="2400">
              <a:solidFill>
                <a:srgbClr val="1F1F1F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400"/>
              <a:buFont typeface="Roboto"/>
              <a:buChar char="•"/>
            </a:pPr>
            <a:r>
              <a:rPr lang="en-US" spc="15" sz="240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P</a:t>
            </a:r>
            <a:r>
              <a:rPr lang="en-US" spc="15" sz="240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latoon leader</a:t>
            </a:r>
            <a:r>
              <a:rPr lang="en-US" spc="15" sz="240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 and ammunition officer: Lead PLT operating the  HIMARS (High Mobility Artillery Rocket System) and M109A6 “paladin” (155mm mechanized howitzer) </a:t>
            </a:r>
            <a:endParaRPr spc="15" sz="2400">
              <a:solidFill>
                <a:srgbClr val="1F1F1F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400"/>
              <a:buFont typeface="Roboto"/>
              <a:buChar char="•"/>
            </a:pPr>
            <a:r>
              <a:rPr lang="en-US" spc="15" sz="2400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Concluded military service in 2018, finishing his career honorably as a 1LT</a:t>
            </a:r>
            <a:endParaRPr spc="15" sz="2400">
              <a:solidFill>
                <a:srgbClr val="1F1F1F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 spc="15" sz="2400">
              <a:solidFill>
                <a:srgbClr val="1F1F1F"/>
              </a:solidFill>
              <a:highlight>
                <a:srgbClr val="FFFFFF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2400"/>
              <a:t>Relationship: Father to CES Students Kaidyn and Macy Westfall</a:t>
            </a:r>
            <a:endParaRPr sz="2400"/>
          </a:p>
        </p:txBody>
      </p:sp>
      <p:pic>
        <p:nvPicPr>
          <p:cNvPr id="566" name="Google Shape;566;p83" title="IMG_6183 - Zane Westfall.jpe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60250" y="779075"/>
            <a:ext cx="1431750" cy="2545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7" name="Google Shape;567;p8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092225" y="1753950"/>
            <a:ext cx="1329750" cy="1570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84"/>
          <p:cNvSpPr txBox="1"/>
          <p:nvPr>
            <p:ph type="title"/>
          </p:nvPr>
        </p:nvSpPr>
        <p:spPr>
          <a:xfrm>
            <a:off x="-490877" y="2088906"/>
            <a:ext cx="10972800" cy="6501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/>
              <a:t>Karl Wenzel</a:t>
            </a:r>
            <a:endParaRPr sz="8000"/>
          </a:p>
        </p:txBody>
      </p:sp>
      <p:sp>
        <p:nvSpPr>
          <p:cNvPr id="573" name="Google Shape;573;p84"/>
          <p:cNvSpPr txBox="1"/>
          <p:nvPr>
            <p:ph idx="1" type="body"/>
          </p:nvPr>
        </p:nvSpPr>
        <p:spPr>
          <a:xfrm>
            <a:off x="57875" y="2861650"/>
            <a:ext cx="10590900" cy="452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Years of Service: 1954-1956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Deployments: Stationed in France, served in Korean War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Military Service: served in the motor pool and managed the officer’s club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Great-Grandfather of CES students </a:t>
            </a:r>
            <a:r>
              <a:rPr lang="en-US"/>
              <a:t>Benson Butler and Ariahna Maggert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/>
          </a:p>
        </p:txBody>
      </p:sp>
      <p:pic>
        <p:nvPicPr>
          <p:cNvPr id="574" name="Google Shape;574;p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404073" y="133223"/>
            <a:ext cx="2443950" cy="333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85"/>
          <p:cNvSpPr txBox="1"/>
          <p:nvPr>
            <p:ph type="title"/>
          </p:nvPr>
        </p:nvSpPr>
        <p:spPr>
          <a:xfrm>
            <a:off x="609600" y="1012713"/>
            <a:ext cx="10972800" cy="11430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/>
              <a:t>Michael Wieand</a:t>
            </a:r>
            <a:endParaRPr sz="8000"/>
          </a:p>
        </p:txBody>
      </p:sp>
      <p:sp>
        <p:nvSpPr>
          <p:cNvPr id="580" name="Google Shape;580;p85"/>
          <p:cNvSpPr txBox="1"/>
          <p:nvPr>
            <p:ph idx="1" type="body"/>
          </p:nvPr>
        </p:nvSpPr>
        <p:spPr>
          <a:xfrm>
            <a:off x="286700" y="2155726"/>
            <a:ext cx="10972800" cy="452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/>
              <a:t>Rank: MSGT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/>
              <a:t>Service: 20 years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/>
              <a:t>Deployments: </a:t>
            </a:r>
            <a:r>
              <a:rPr lang="en-US" spc="15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Malmstrom AFB Montana, Chanute AFB Illinois, Whiteman AFB Missouri</a:t>
            </a:r>
            <a:r>
              <a:rPr lang="en-US"/>
              <a:t> 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/>
              <a:t>Military Jobs: Technical Instructor for </a:t>
            </a:r>
            <a:r>
              <a:rPr lang="en-US" spc="15">
                <a:solidFill>
                  <a:srgbClr val="1F1F1F"/>
                </a:solidFill>
                <a:highlight>
                  <a:srgbClr val="FFFFFF"/>
                </a:highlight>
                <a:latin typeface="Roboto"/>
                <a:ea typeface="Roboto"/>
                <a:cs typeface="Roboto"/>
                <a:sym typeface="Roboto"/>
              </a:rPr>
              <a:t>power generation systems and environmental control systems</a:t>
            </a:r>
            <a:r>
              <a:rPr lang="en-US"/>
              <a:t> </a:t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-US"/>
              <a:t>Relationship: Grandfather to CES Student Wyatt Rechterman</a:t>
            </a:r>
            <a:endParaRPr/>
          </a:p>
        </p:txBody>
      </p:sp>
      <p:pic>
        <p:nvPicPr>
          <p:cNvPr id="581" name="Google Shape;581;p85" title="IMG_20261014_153136 - Mike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62500" y="-922601"/>
            <a:ext cx="1829501" cy="3961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86"/>
          <p:cNvSpPr txBox="1"/>
          <p:nvPr>
            <p:ph type="title"/>
          </p:nvPr>
        </p:nvSpPr>
        <p:spPr>
          <a:xfrm>
            <a:off x="-566057" y="172974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/>
              <a:t>Justin L. Williams</a:t>
            </a:r>
            <a:endParaRPr sz="8000"/>
          </a:p>
        </p:txBody>
      </p:sp>
      <p:sp>
        <p:nvSpPr>
          <p:cNvPr id="587" name="Google Shape;587;p86"/>
          <p:cNvSpPr txBox="1"/>
          <p:nvPr>
            <p:ph idx="1" type="body"/>
          </p:nvPr>
        </p:nvSpPr>
        <p:spPr>
          <a:xfrm>
            <a:off x="0" y="2872740"/>
            <a:ext cx="12192000" cy="39852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Rank: Corporal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4 years of service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Deployments:  2020 USS Bataan Amphibious; 7 months to Europe, Middle East, and Africa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Military service: Military motor transport operator; served as security team leader and logistics planner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Uncle to students Zell, Avery, and Zirah Hinck</a:t>
            </a:r>
            <a:endParaRPr/>
          </a:p>
        </p:txBody>
      </p:sp>
      <p:pic>
        <p:nvPicPr>
          <p:cNvPr id="588" name="Google Shape;588;p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22286" y="0"/>
            <a:ext cx="2869714" cy="39188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87"/>
          <p:cNvSpPr txBox="1"/>
          <p:nvPr>
            <p:ph type="title"/>
          </p:nvPr>
        </p:nvSpPr>
        <p:spPr>
          <a:xfrm>
            <a:off x="609600" y="1415329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8000"/>
              <a:t>David Wray</a:t>
            </a:r>
            <a:endParaRPr sz="8000"/>
          </a:p>
        </p:txBody>
      </p:sp>
      <p:sp>
        <p:nvSpPr>
          <p:cNvPr id="594" name="Google Shape;594;p87"/>
          <p:cNvSpPr txBox="1"/>
          <p:nvPr>
            <p:ph idx="1" type="body"/>
          </p:nvPr>
        </p:nvSpPr>
        <p:spPr>
          <a:xfrm>
            <a:off x="0" y="2964180"/>
            <a:ext cx="12192000" cy="35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Rank: MSGT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Years of service: 20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Deployments: Thailand (twice), Germany, Africa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Military service: Service superintendent, Service police</a:t>
            </a:r>
            <a:endParaRPr/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lang="en-US"/>
              <a:t>Related to Liam King (CHS student)</a:t>
            </a:r>
            <a:endParaRPr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8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9" name="Google Shape;599;p8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7101840"/>
          </a:xfrm>
          <a:prstGeom prst="rect">
            <a:avLst/>
          </a:prstGeom>
          <a:noFill/>
          <a:ln>
            <a:noFill/>
          </a:ln>
        </p:spPr>
      </p:pic>
      <p:sp>
        <p:nvSpPr>
          <p:cNvPr id="600" name="Google Shape;600;p88"/>
          <p:cNvSpPr txBox="1"/>
          <p:nvPr/>
        </p:nvSpPr>
        <p:spPr>
          <a:xfrm>
            <a:off x="572000" y="6448975"/>
            <a:ext cx="6458100" cy="4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